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Black"/>
      <p:bold r:id="rId34"/>
      <p:boldItalic r:id="rId35"/>
    </p:embeddedFont>
    <p:embeddedFont>
      <p:font typeface="Roboto"/>
      <p:regular r:id="rId36"/>
      <p:bold r:id="rId37"/>
      <p:italic r:id="rId38"/>
      <p:boldItalic r:id="rId39"/>
    </p:embeddedFont>
    <p:embeddedFont>
      <p:font typeface="Source Code Pro"/>
      <p:regular r:id="rId40"/>
      <p:bold r:id="rId41"/>
      <p:italic r:id="rId42"/>
      <p:boldItalic r:id="rId43"/>
    </p:embeddedFont>
    <p:embeddedFont>
      <p:font typeface="Source Code Pro Black"/>
      <p:bold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urceCodePro-regular.fntdata"/><Relationship Id="rId20" Type="http://schemas.openxmlformats.org/officeDocument/2006/relationships/slide" Target="slides/slide15.xml"/><Relationship Id="rId42" Type="http://schemas.openxmlformats.org/officeDocument/2006/relationships/font" Target="fonts/SourceCodePro-italic.fntdata"/><Relationship Id="rId41" Type="http://schemas.openxmlformats.org/officeDocument/2006/relationships/font" Target="fonts/SourceCodePro-bold.fntdata"/><Relationship Id="rId22" Type="http://schemas.openxmlformats.org/officeDocument/2006/relationships/slide" Target="slides/slide17.xml"/><Relationship Id="rId44" Type="http://schemas.openxmlformats.org/officeDocument/2006/relationships/font" Target="fonts/SourceCodeProBlack-bold.fntdata"/><Relationship Id="rId21" Type="http://schemas.openxmlformats.org/officeDocument/2006/relationships/slide" Target="slides/slide16.xml"/><Relationship Id="rId43" Type="http://schemas.openxmlformats.org/officeDocument/2006/relationships/font" Target="fonts/SourceCodePro-boldItalic.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SourceCodeProBlac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Black-boldItalic.fntdata"/><Relationship Id="rId12" Type="http://schemas.openxmlformats.org/officeDocument/2006/relationships/slide" Target="slides/slide7.xml"/><Relationship Id="rId34" Type="http://schemas.openxmlformats.org/officeDocument/2006/relationships/font" Target="fonts/RobotoBlack-bold.fntdata"/><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905e27b0d8_0_1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905e27b0d8_0_1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cbf8dcb44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cbf8dcb44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cbf8dcb44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cbf8dcb44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5cbf8dcb44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5cbf8dcb44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94fb99e46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94fb99e46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94fb99e46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94fb99e46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5cbf8dcb44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5cbf8dcb44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5cbf8dcb44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5cbf8dcb44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5cbf8dcb44_0_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5cbf8dcb44_0_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5cbf8dcb44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5cbf8dcb44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5cbf8dcb44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5cbf8dcb44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8cd335fbe4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8cd335fbe4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5cbf8dcb44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5cbf8dcb44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9456c5e5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9456c5e5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9456c5e55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9456c5e55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9456c5e55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9456c5e55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9456c5e55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9456c5e55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9456c5e5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9456c5e5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9456c5e55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9456c5e55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9456c5e55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9456c5e55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9456c5e55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9456c5e55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4e1371775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4e1371775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cbf8dcb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cbf8dcb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cbf8dcb4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cbf8dcb4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cbf8dcb44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cbf8dcb44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cbf8dcb44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5cbf8dcb44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5cbf8dcb44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5cbf8dcb44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5cbf8dcb44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5cbf8dcb44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902375" y="867300"/>
            <a:ext cx="3838500" cy="2615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2"/>
              </a:buClr>
              <a:buSzPts val="6000"/>
              <a:buNone/>
              <a:defRPr sz="6000"/>
            </a:lvl1pPr>
            <a:lvl2pPr lvl="1" algn="ctr">
              <a:spcBef>
                <a:spcPts val="0"/>
              </a:spcBef>
              <a:spcAft>
                <a:spcPts val="0"/>
              </a:spcAft>
              <a:buClr>
                <a:schemeClr val="lt2"/>
              </a:buClr>
              <a:buSzPts val="6000"/>
              <a:buNone/>
              <a:defRPr sz="6000">
                <a:solidFill>
                  <a:schemeClr val="lt2"/>
                </a:solidFill>
              </a:defRPr>
            </a:lvl2pPr>
            <a:lvl3pPr lvl="2" algn="ctr">
              <a:spcBef>
                <a:spcPts val="0"/>
              </a:spcBef>
              <a:spcAft>
                <a:spcPts val="0"/>
              </a:spcAft>
              <a:buClr>
                <a:schemeClr val="lt2"/>
              </a:buClr>
              <a:buSzPts val="6000"/>
              <a:buNone/>
              <a:defRPr sz="6000">
                <a:solidFill>
                  <a:schemeClr val="lt2"/>
                </a:solidFill>
              </a:defRPr>
            </a:lvl3pPr>
            <a:lvl4pPr lvl="3" algn="ctr">
              <a:spcBef>
                <a:spcPts val="0"/>
              </a:spcBef>
              <a:spcAft>
                <a:spcPts val="0"/>
              </a:spcAft>
              <a:buClr>
                <a:schemeClr val="lt2"/>
              </a:buClr>
              <a:buSzPts val="6000"/>
              <a:buNone/>
              <a:defRPr sz="6000">
                <a:solidFill>
                  <a:schemeClr val="lt2"/>
                </a:solidFill>
              </a:defRPr>
            </a:lvl4pPr>
            <a:lvl5pPr lvl="4" algn="ctr">
              <a:spcBef>
                <a:spcPts val="0"/>
              </a:spcBef>
              <a:spcAft>
                <a:spcPts val="0"/>
              </a:spcAft>
              <a:buClr>
                <a:schemeClr val="lt2"/>
              </a:buClr>
              <a:buSzPts val="6000"/>
              <a:buNone/>
              <a:defRPr sz="6000">
                <a:solidFill>
                  <a:schemeClr val="lt2"/>
                </a:solidFill>
              </a:defRPr>
            </a:lvl5pPr>
            <a:lvl6pPr lvl="5" algn="ctr">
              <a:spcBef>
                <a:spcPts val="0"/>
              </a:spcBef>
              <a:spcAft>
                <a:spcPts val="0"/>
              </a:spcAft>
              <a:buClr>
                <a:schemeClr val="lt2"/>
              </a:buClr>
              <a:buSzPts val="6000"/>
              <a:buNone/>
              <a:defRPr sz="6000">
                <a:solidFill>
                  <a:schemeClr val="lt2"/>
                </a:solidFill>
              </a:defRPr>
            </a:lvl6pPr>
            <a:lvl7pPr lvl="6" algn="ctr">
              <a:spcBef>
                <a:spcPts val="0"/>
              </a:spcBef>
              <a:spcAft>
                <a:spcPts val="0"/>
              </a:spcAft>
              <a:buClr>
                <a:schemeClr val="lt2"/>
              </a:buClr>
              <a:buSzPts val="6000"/>
              <a:buNone/>
              <a:defRPr sz="6000">
                <a:solidFill>
                  <a:schemeClr val="lt2"/>
                </a:solidFill>
              </a:defRPr>
            </a:lvl7pPr>
            <a:lvl8pPr lvl="7" algn="ctr">
              <a:spcBef>
                <a:spcPts val="0"/>
              </a:spcBef>
              <a:spcAft>
                <a:spcPts val="0"/>
              </a:spcAft>
              <a:buClr>
                <a:schemeClr val="lt2"/>
              </a:buClr>
              <a:buSzPts val="6000"/>
              <a:buNone/>
              <a:defRPr sz="6000">
                <a:solidFill>
                  <a:schemeClr val="lt2"/>
                </a:solidFill>
              </a:defRPr>
            </a:lvl8pPr>
            <a:lvl9pPr lvl="8" algn="ctr">
              <a:spcBef>
                <a:spcPts val="0"/>
              </a:spcBef>
              <a:spcAft>
                <a:spcPts val="0"/>
              </a:spcAft>
              <a:buClr>
                <a:schemeClr val="lt2"/>
              </a:buClr>
              <a:buSzPts val="6000"/>
              <a:buNone/>
              <a:defRPr sz="6000">
                <a:solidFill>
                  <a:schemeClr val="lt2"/>
                </a:solidFill>
              </a:defRPr>
            </a:lvl9pPr>
          </a:lstStyle>
          <a:p/>
        </p:txBody>
      </p:sp>
      <p:sp>
        <p:nvSpPr>
          <p:cNvPr id="10" name="Google Shape;10;p2"/>
          <p:cNvSpPr txBox="1"/>
          <p:nvPr>
            <p:ph idx="1" type="subTitle"/>
          </p:nvPr>
        </p:nvSpPr>
        <p:spPr>
          <a:xfrm>
            <a:off x="902375" y="3707647"/>
            <a:ext cx="2805300" cy="540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2"/>
              </a:buClr>
              <a:buSzPts val="1600"/>
              <a:buFont typeface="Roboto"/>
              <a:buNone/>
              <a:defRPr>
                <a:solidFill>
                  <a:schemeClr val="dk1"/>
                </a:solidFill>
                <a:latin typeface="Roboto"/>
                <a:ea typeface="Roboto"/>
                <a:cs typeface="Roboto"/>
                <a:sym typeface="Roboto"/>
              </a:defRPr>
            </a:lvl1pPr>
            <a:lvl2pPr lvl="1"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2pPr>
            <a:lvl3pPr lvl="2"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3pPr>
            <a:lvl4pPr lvl="3"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4pPr>
            <a:lvl5pPr lvl="4"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5pPr>
            <a:lvl6pPr lvl="5"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6pPr>
            <a:lvl7pPr lvl="6"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7pPr>
            <a:lvl8pPr lvl="7"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8pPr>
            <a:lvl9pPr lvl="8" algn="ctr">
              <a:lnSpc>
                <a:spcPct val="100000"/>
              </a:lnSpc>
              <a:spcBef>
                <a:spcPts val="0"/>
              </a:spcBef>
              <a:spcAft>
                <a:spcPts val="0"/>
              </a:spcAft>
              <a:buClr>
                <a:schemeClr val="lt2"/>
              </a:buClr>
              <a:buSzPts val="1600"/>
              <a:buFont typeface="Roboto"/>
              <a:buNone/>
              <a:defRPr>
                <a:solidFill>
                  <a:schemeClr val="lt2"/>
                </a:solidFill>
                <a:latin typeface="Roboto"/>
                <a:ea typeface="Roboto"/>
                <a:cs typeface="Roboto"/>
                <a:sym typeface="Roboto"/>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2" name="Shape 42"/>
        <p:cNvGrpSpPr/>
        <p:nvPr/>
      </p:nvGrpSpPr>
      <p:grpSpPr>
        <a:xfrm>
          <a:off x="0" y="0"/>
          <a:ext cx="0" cy="0"/>
          <a:chOff x="0" y="0"/>
          <a:chExt cx="0" cy="0"/>
        </a:xfrm>
      </p:grpSpPr>
      <p:sp>
        <p:nvSpPr>
          <p:cNvPr id="43" name="Google Shape;43;p11"/>
          <p:cNvSpPr txBox="1"/>
          <p:nvPr>
            <p:ph hasCustomPrompt="1" type="title"/>
          </p:nvPr>
        </p:nvSpPr>
        <p:spPr>
          <a:xfrm>
            <a:off x="713225" y="788250"/>
            <a:ext cx="7717500" cy="99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6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4" name="Google Shape;44;p11"/>
          <p:cNvSpPr txBox="1"/>
          <p:nvPr>
            <p:ph idx="1" type="subTitle"/>
          </p:nvPr>
        </p:nvSpPr>
        <p:spPr>
          <a:xfrm>
            <a:off x="2039538" y="1886137"/>
            <a:ext cx="5074200" cy="3828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2">
    <p:spTree>
      <p:nvGrpSpPr>
        <p:cNvPr id="46" name="Shape 46"/>
        <p:cNvGrpSpPr/>
        <p:nvPr/>
      </p:nvGrpSpPr>
      <p:grpSpPr>
        <a:xfrm>
          <a:off x="0" y="0"/>
          <a:ext cx="0" cy="0"/>
          <a:chOff x="0" y="0"/>
          <a:chExt cx="0" cy="0"/>
        </a:xfrm>
      </p:grpSpPr>
      <p:sp>
        <p:nvSpPr>
          <p:cNvPr id="47" name="Google Shape;47;p13"/>
          <p:cNvSpPr txBox="1"/>
          <p:nvPr>
            <p:ph type="title"/>
          </p:nvPr>
        </p:nvSpPr>
        <p:spPr>
          <a:xfrm>
            <a:off x="3366150" y="539500"/>
            <a:ext cx="2411700" cy="61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8" name="Google Shape;48;p13"/>
          <p:cNvSpPr txBox="1"/>
          <p:nvPr>
            <p:ph hasCustomPrompt="1" idx="2" type="title"/>
          </p:nvPr>
        </p:nvSpPr>
        <p:spPr>
          <a:xfrm>
            <a:off x="744713" y="1934363"/>
            <a:ext cx="580500" cy="53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accent3"/>
                </a:solidFill>
                <a:latin typeface="Source Code Pro"/>
                <a:ea typeface="Source Code Pro"/>
                <a:cs typeface="Source Code Pro"/>
                <a:sym typeface="Source Code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9" name="Google Shape;49;p13"/>
          <p:cNvSpPr txBox="1"/>
          <p:nvPr>
            <p:ph idx="1" type="subTitle"/>
          </p:nvPr>
        </p:nvSpPr>
        <p:spPr>
          <a:xfrm>
            <a:off x="1381733" y="219325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50" name="Google Shape;50;p13"/>
          <p:cNvSpPr txBox="1"/>
          <p:nvPr>
            <p:ph idx="3" type="subTitle"/>
          </p:nvPr>
        </p:nvSpPr>
        <p:spPr>
          <a:xfrm>
            <a:off x="1381767" y="151260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1" name="Google Shape;51;p13"/>
          <p:cNvSpPr txBox="1"/>
          <p:nvPr>
            <p:ph hasCustomPrompt="1" idx="4" type="title"/>
          </p:nvPr>
        </p:nvSpPr>
        <p:spPr>
          <a:xfrm>
            <a:off x="5063217" y="1934363"/>
            <a:ext cx="580500" cy="53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accent3"/>
                </a:solidFill>
                <a:latin typeface="Source Code Pro"/>
                <a:ea typeface="Source Code Pro"/>
                <a:cs typeface="Source Code Pro"/>
                <a:sym typeface="Source Code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52" name="Google Shape;52;p13"/>
          <p:cNvSpPr txBox="1"/>
          <p:nvPr>
            <p:ph idx="5" type="subTitle"/>
          </p:nvPr>
        </p:nvSpPr>
        <p:spPr>
          <a:xfrm>
            <a:off x="5700230" y="219325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53" name="Google Shape;53;p13"/>
          <p:cNvSpPr txBox="1"/>
          <p:nvPr>
            <p:ph idx="6" type="subTitle"/>
          </p:nvPr>
        </p:nvSpPr>
        <p:spPr>
          <a:xfrm>
            <a:off x="5700253" y="151260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4" name="Google Shape;54;p13"/>
          <p:cNvSpPr txBox="1"/>
          <p:nvPr>
            <p:ph hasCustomPrompt="1" idx="7" type="title"/>
          </p:nvPr>
        </p:nvSpPr>
        <p:spPr>
          <a:xfrm>
            <a:off x="744733" y="3704000"/>
            <a:ext cx="580500" cy="53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accent3"/>
                </a:solidFill>
                <a:latin typeface="Source Code Pro"/>
                <a:ea typeface="Source Code Pro"/>
                <a:cs typeface="Source Code Pro"/>
                <a:sym typeface="Source Code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55" name="Google Shape;55;p13"/>
          <p:cNvSpPr txBox="1"/>
          <p:nvPr>
            <p:ph idx="8" type="subTitle"/>
          </p:nvPr>
        </p:nvSpPr>
        <p:spPr>
          <a:xfrm>
            <a:off x="1381740" y="3968075"/>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56" name="Google Shape;56;p13"/>
          <p:cNvSpPr txBox="1"/>
          <p:nvPr>
            <p:ph idx="9" type="subTitle"/>
          </p:nvPr>
        </p:nvSpPr>
        <p:spPr>
          <a:xfrm>
            <a:off x="1381751" y="328730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7" name="Google Shape;57;p13"/>
          <p:cNvSpPr txBox="1"/>
          <p:nvPr>
            <p:ph hasCustomPrompt="1" idx="13" type="title"/>
          </p:nvPr>
        </p:nvSpPr>
        <p:spPr>
          <a:xfrm>
            <a:off x="5063237" y="3714388"/>
            <a:ext cx="580500" cy="53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accent3"/>
                </a:solidFill>
                <a:latin typeface="Source Code Pro"/>
                <a:ea typeface="Source Code Pro"/>
                <a:cs typeface="Source Code Pro"/>
                <a:sym typeface="Source Code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58" name="Google Shape;58;p13"/>
          <p:cNvSpPr txBox="1"/>
          <p:nvPr>
            <p:ph idx="14" type="subTitle"/>
          </p:nvPr>
        </p:nvSpPr>
        <p:spPr>
          <a:xfrm>
            <a:off x="5700237" y="3968075"/>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59" name="Google Shape;59;p13"/>
          <p:cNvSpPr txBox="1"/>
          <p:nvPr>
            <p:ph idx="15" type="subTitle"/>
          </p:nvPr>
        </p:nvSpPr>
        <p:spPr>
          <a:xfrm>
            <a:off x="5700237" y="3287300"/>
            <a:ext cx="1577700" cy="640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60" name="Shape 60"/>
        <p:cNvGrpSpPr/>
        <p:nvPr/>
      </p:nvGrpSpPr>
      <p:grpSpPr>
        <a:xfrm>
          <a:off x="0" y="0"/>
          <a:ext cx="0" cy="0"/>
          <a:chOff x="0" y="0"/>
          <a:chExt cx="0" cy="0"/>
        </a:xfrm>
      </p:grpSpPr>
      <p:sp>
        <p:nvSpPr>
          <p:cNvPr id="61" name="Google Shape;61;p1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2" name="Google Shape;62;p14"/>
          <p:cNvSpPr txBox="1"/>
          <p:nvPr>
            <p:ph idx="1" type="subTitle"/>
          </p:nvPr>
        </p:nvSpPr>
        <p:spPr>
          <a:xfrm>
            <a:off x="1388900" y="1963624"/>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63" name="Google Shape;63;p14"/>
          <p:cNvSpPr txBox="1"/>
          <p:nvPr>
            <p:ph idx="2" type="subTitle"/>
          </p:nvPr>
        </p:nvSpPr>
        <p:spPr>
          <a:xfrm>
            <a:off x="1388900" y="1592825"/>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4" name="Google Shape;64;p14"/>
          <p:cNvSpPr txBox="1"/>
          <p:nvPr>
            <p:ph idx="3" type="subTitle"/>
          </p:nvPr>
        </p:nvSpPr>
        <p:spPr>
          <a:xfrm>
            <a:off x="4192925" y="1963624"/>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65" name="Google Shape;65;p14"/>
          <p:cNvSpPr txBox="1"/>
          <p:nvPr>
            <p:ph idx="4" type="subTitle"/>
          </p:nvPr>
        </p:nvSpPr>
        <p:spPr>
          <a:xfrm>
            <a:off x="4192925" y="1592825"/>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6" name="Google Shape;66;p14"/>
          <p:cNvSpPr txBox="1"/>
          <p:nvPr>
            <p:ph idx="5" type="subTitle"/>
          </p:nvPr>
        </p:nvSpPr>
        <p:spPr>
          <a:xfrm>
            <a:off x="6925475" y="1963624"/>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67" name="Google Shape;67;p14"/>
          <p:cNvSpPr txBox="1"/>
          <p:nvPr>
            <p:ph idx="6" type="subTitle"/>
          </p:nvPr>
        </p:nvSpPr>
        <p:spPr>
          <a:xfrm>
            <a:off x="6925475" y="1592825"/>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8" name="Google Shape;68;p14"/>
          <p:cNvSpPr txBox="1"/>
          <p:nvPr>
            <p:ph idx="7" type="subTitle"/>
          </p:nvPr>
        </p:nvSpPr>
        <p:spPr>
          <a:xfrm>
            <a:off x="1388900" y="3767275"/>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69" name="Google Shape;69;p14"/>
          <p:cNvSpPr txBox="1"/>
          <p:nvPr>
            <p:ph idx="8" type="subTitle"/>
          </p:nvPr>
        </p:nvSpPr>
        <p:spPr>
          <a:xfrm>
            <a:off x="1388900" y="3389276"/>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0" name="Google Shape;70;p14"/>
          <p:cNvSpPr txBox="1"/>
          <p:nvPr>
            <p:ph idx="9" type="subTitle"/>
          </p:nvPr>
        </p:nvSpPr>
        <p:spPr>
          <a:xfrm>
            <a:off x="4192925" y="3767275"/>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1" name="Google Shape;71;p14"/>
          <p:cNvSpPr txBox="1"/>
          <p:nvPr>
            <p:ph idx="13" type="subTitle"/>
          </p:nvPr>
        </p:nvSpPr>
        <p:spPr>
          <a:xfrm>
            <a:off x="4192925" y="3389276"/>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2" name="Google Shape;72;p14"/>
          <p:cNvSpPr txBox="1"/>
          <p:nvPr>
            <p:ph idx="14" type="subTitle"/>
          </p:nvPr>
        </p:nvSpPr>
        <p:spPr>
          <a:xfrm>
            <a:off x="6925475" y="3767274"/>
            <a:ext cx="15054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3" name="Google Shape;73;p14"/>
          <p:cNvSpPr txBox="1"/>
          <p:nvPr>
            <p:ph idx="15" type="subTitle"/>
          </p:nvPr>
        </p:nvSpPr>
        <p:spPr>
          <a:xfrm>
            <a:off x="6925475" y="3389275"/>
            <a:ext cx="1505400" cy="322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1800">
                <a:solidFill>
                  <a:schemeClr val="dk1"/>
                </a:solidFill>
                <a:latin typeface="Roboto Black"/>
                <a:ea typeface="Roboto Black"/>
                <a:cs typeface="Roboto Black"/>
                <a:sym typeface="Robot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4"/>
          <p:cNvSpPr/>
          <p:nvPr/>
        </p:nvSpPr>
        <p:spPr>
          <a:xfrm>
            <a:off x="-25" y="4926300"/>
            <a:ext cx="9144000" cy="21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75" name="Shape 75"/>
        <p:cNvGrpSpPr/>
        <p:nvPr/>
      </p:nvGrpSpPr>
      <p:grpSpPr>
        <a:xfrm>
          <a:off x="0" y="0"/>
          <a:ext cx="0" cy="0"/>
          <a:chOff x="0" y="0"/>
          <a:chExt cx="0" cy="0"/>
        </a:xfrm>
      </p:grpSpPr>
      <p:sp>
        <p:nvSpPr>
          <p:cNvPr id="76" name="Google Shape;76;p1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7" name="Google Shape;77;p15"/>
          <p:cNvSpPr txBox="1"/>
          <p:nvPr>
            <p:ph idx="1" type="subTitle"/>
          </p:nvPr>
        </p:nvSpPr>
        <p:spPr>
          <a:xfrm>
            <a:off x="1684013" y="2099150"/>
            <a:ext cx="17427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78" name="Google Shape;78;p15"/>
          <p:cNvSpPr txBox="1"/>
          <p:nvPr>
            <p:ph idx="2" type="subTitle"/>
          </p:nvPr>
        </p:nvSpPr>
        <p:spPr>
          <a:xfrm>
            <a:off x="1578713" y="1458600"/>
            <a:ext cx="1953300" cy="502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solidFill>
                  <a:schemeClr val="dk1"/>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9" name="Google Shape;79;p15"/>
          <p:cNvSpPr txBox="1"/>
          <p:nvPr>
            <p:ph idx="3" type="subTitle"/>
          </p:nvPr>
        </p:nvSpPr>
        <p:spPr>
          <a:xfrm>
            <a:off x="4108938" y="2099150"/>
            <a:ext cx="17427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80" name="Google Shape;80;p15"/>
          <p:cNvSpPr txBox="1"/>
          <p:nvPr>
            <p:ph idx="4" type="subTitle"/>
          </p:nvPr>
        </p:nvSpPr>
        <p:spPr>
          <a:xfrm>
            <a:off x="4003638" y="1458650"/>
            <a:ext cx="1953300" cy="502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solidFill>
                  <a:schemeClr val="dk1"/>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1" name="Google Shape;81;p15"/>
          <p:cNvSpPr txBox="1"/>
          <p:nvPr>
            <p:ph idx="5" type="subTitle"/>
          </p:nvPr>
        </p:nvSpPr>
        <p:spPr>
          <a:xfrm>
            <a:off x="6533863" y="2099150"/>
            <a:ext cx="17427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82" name="Google Shape;82;p15"/>
          <p:cNvSpPr txBox="1"/>
          <p:nvPr>
            <p:ph idx="6" type="subTitle"/>
          </p:nvPr>
        </p:nvSpPr>
        <p:spPr>
          <a:xfrm>
            <a:off x="6428563" y="1458650"/>
            <a:ext cx="1953300" cy="502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solidFill>
                  <a:schemeClr val="dk1"/>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3" name="Shape 83"/>
        <p:cNvGrpSpPr/>
        <p:nvPr/>
      </p:nvGrpSpPr>
      <p:grpSpPr>
        <a:xfrm>
          <a:off x="0" y="0"/>
          <a:ext cx="0" cy="0"/>
          <a:chOff x="0" y="0"/>
          <a:chExt cx="0" cy="0"/>
        </a:xfrm>
      </p:grpSpPr>
      <p:sp>
        <p:nvSpPr>
          <p:cNvPr id="84" name="Google Shape;84;p16"/>
          <p:cNvSpPr/>
          <p:nvPr/>
        </p:nvSpPr>
        <p:spPr>
          <a:xfrm>
            <a:off x="5991175" y="2663528"/>
            <a:ext cx="2439600" cy="19428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3316979" y="537175"/>
            <a:ext cx="2439600" cy="19428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a:off x="5991175" y="537175"/>
            <a:ext cx="2439600" cy="1942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3316979" y="2663528"/>
            <a:ext cx="2439600" cy="19428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txBox="1"/>
          <p:nvPr>
            <p:ph type="title"/>
          </p:nvPr>
        </p:nvSpPr>
        <p:spPr>
          <a:xfrm>
            <a:off x="713225" y="1939438"/>
            <a:ext cx="2624400" cy="127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9" name="Google Shape;89;p16"/>
          <p:cNvSpPr txBox="1"/>
          <p:nvPr>
            <p:ph idx="1" type="subTitle"/>
          </p:nvPr>
        </p:nvSpPr>
        <p:spPr>
          <a:xfrm>
            <a:off x="6100806" y="1724271"/>
            <a:ext cx="22203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l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0" name="Google Shape;90;p16"/>
          <p:cNvSpPr txBox="1"/>
          <p:nvPr>
            <p:ph idx="2" type="subTitle"/>
          </p:nvPr>
        </p:nvSpPr>
        <p:spPr>
          <a:xfrm>
            <a:off x="6032057" y="783100"/>
            <a:ext cx="2357700" cy="41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1" name="Google Shape;91;p16"/>
          <p:cNvSpPr txBox="1"/>
          <p:nvPr>
            <p:ph idx="3" type="subTitle"/>
          </p:nvPr>
        </p:nvSpPr>
        <p:spPr>
          <a:xfrm>
            <a:off x="3426610" y="3840861"/>
            <a:ext cx="22206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l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2" name="Google Shape;92;p16"/>
          <p:cNvSpPr txBox="1"/>
          <p:nvPr>
            <p:ph idx="4" type="subTitle"/>
          </p:nvPr>
        </p:nvSpPr>
        <p:spPr>
          <a:xfrm>
            <a:off x="3357849" y="2893140"/>
            <a:ext cx="2358000" cy="41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3" name="Google Shape;93;p16"/>
          <p:cNvSpPr txBox="1"/>
          <p:nvPr>
            <p:ph idx="5" type="subTitle"/>
          </p:nvPr>
        </p:nvSpPr>
        <p:spPr>
          <a:xfrm>
            <a:off x="6100816" y="3840861"/>
            <a:ext cx="22203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l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4" name="Google Shape;94;p16"/>
          <p:cNvSpPr txBox="1"/>
          <p:nvPr>
            <p:ph idx="6" type="subTitle"/>
          </p:nvPr>
        </p:nvSpPr>
        <p:spPr>
          <a:xfrm>
            <a:off x="6032057" y="2893140"/>
            <a:ext cx="2357700" cy="41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5" name="Google Shape;95;p16"/>
          <p:cNvSpPr txBox="1"/>
          <p:nvPr>
            <p:ph idx="7" type="subTitle"/>
          </p:nvPr>
        </p:nvSpPr>
        <p:spPr>
          <a:xfrm>
            <a:off x="3426599" y="1724271"/>
            <a:ext cx="2220600" cy="64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l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6"/>
          <p:cNvSpPr txBox="1"/>
          <p:nvPr>
            <p:ph idx="8" type="subTitle"/>
          </p:nvPr>
        </p:nvSpPr>
        <p:spPr>
          <a:xfrm>
            <a:off x="3357849" y="783100"/>
            <a:ext cx="2358000" cy="41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latin typeface="Source Code Pro Black"/>
                <a:ea typeface="Source Code Pro Black"/>
                <a:cs typeface="Source Code Pro Black"/>
                <a:sym typeface="Source Code Pro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column text left">
  <p:cSld name="CUSTOM">
    <p:spTree>
      <p:nvGrpSpPr>
        <p:cNvPr id="97" name="Shape 97"/>
        <p:cNvGrpSpPr/>
        <p:nvPr/>
      </p:nvGrpSpPr>
      <p:grpSpPr>
        <a:xfrm>
          <a:off x="0" y="0"/>
          <a:ext cx="0" cy="0"/>
          <a:chOff x="0" y="0"/>
          <a:chExt cx="0" cy="0"/>
        </a:xfrm>
      </p:grpSpPr>
      <p:sp>
        <p:nvSpPr>
          <p:cNvPr id="98" name="Google Shape;98;p17"/>
          <p:cNvSpPr txBox="1"/>
          <p:nvPr>
            <p:ph idx="1" type="subTitle"/>
          </p:nvPr>
        </p:nvSpPr>
        <p:spPr>
          <a:xfrm>
            <a:off x="713225" y="2103783"/>
            <a:ext cx="3723000" cy="12258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p:txBody>
      </p:sp>
      <p:sp>
        <p:nvSpPr>
          <p:cNvPr id="99" name="Google Shape;99;p17"/>
          <p:cNvSpPr txBox="1"/>
          <p:nvPr>
            <p:ph type="title"/>
          </p:nvPr>
        </p:nvSpPr>
        <p:spPr>
          <a:xfrm>
            <a:off x="713225" y="565375"/>
            <a:ext cx="3790800" cy="1344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0" name="Google Shape;100;p17"/>
          <p:cNvSpPr/>
          <p:nvPr/>
        </p:nvSpPr>
        <p:spPr>
          <a:xfrm>
            <a:off x="-25" y="4934100"/>
            <a:ext cx="9144000" cy="209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column text right">
  <p:cSld name="CUSTOM_2">
    <p:spTree>
      <p:nvGrpSpPr>
        <p:cNvPr id="101" name="Shape 101"/>
        <p:cNvGrpSpPr/>
        <p:nvPr/>
      </p:nvGrpSpPr>
      <p:grpSpPr>
        <a:xfrm>
          <a:off x="0" y="0"/>
          <a:ext cx="0" cy="0"/>
          <a:chOff x="0" y="0"/>
          <a:chExt cx="0" cy="0"/>
        </a:xfrm>
      </p:grpSpPr>
      <p:sp>
        <p:nvSpPr>
          <p:cNvPr id="102" name="Google Shape;102;p18"/>
          <p:cNvSpPr txBox="1"/>
          <p:nvPr>
            <p:ph idx="1" type="subTitle"/>
          </p:nvPr>
        </p:nvSpPr>
        <p:spPr>
          <a:xfrm>
            <a:off x="5502175" y="3355050"/>
            <a:ext cx="2928600" cy="96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Char char="●"/>
              <a:defRPr sz="1600"/>
            </a:lvl1pPr>
            <a:lvl2pPr lvl="1" rtl="0" algn="r">
              <a:spcBef>
                <a:spcPts val="0"/>
              </a:spcBef>
              <a:spcAft>
                <a:spcPts val="0"/>
              </a:spcAft>
              <a:buSzPts val="1600"/>
              <a:buChar char="○"/>
              <a:defRPr sz="1600"/>
            </a:lvl2pPr>
            <a:lvl3pPr lvl="2" rtl="0" algn="r">
              <a:spcBef>
                <a:spcPts val="0"/>
              </a:spcBef>
              <a:spcAft>
                <a:spcPts val="0"/>
              </a:spcAft>
              <a:buSzPts val="1600"/>
              <a:buChar char="■"/>
              <a:defRPr sz="1600"/>
            </a:lvl3pPr>
            <a:lvl4pPr lvl="3" rtl="0" algn="r">
              <a:spcBef>
                <a:spcPts val="0"/>
              </a:spcBef>
              <a:spcAft>
                <a:spcPts val="0"/>
              </a:spcAft>
              <a:buSzPts val="1600"/>
              <a:buChar char="●"/>
              <a:defRPr sz="1600"/>
            </a:lvl4pPr>
            <a:lvl5pPr lvl="4" rtl="0" algn="r">
              <a:spcBef>
                <a:spcPts val="0"/>
              </a:spcBef>
              <a:spcAft>
                <a:spcPts val="0"/>
              </a:spcAft>
              <a:buSzPts val="1600"/>
              <a:buChar char="○"/>
              <a:defRPr sz="1600"/>
            </a:lvl5pPr>
            <a:lvl6pPr lvl="5" rtl="0" algn="r">
              <a:spcBef>
                <a:spcPts val="0"/>
              </a:spcBef>
              <a:spcAft>
                <a:spcPts val="0"/>
              </a:spcAft>
              <a:buSzPts val="1600"/>
              <a:buChar char="■"/>
              <a:defRPr sz="1600"/>
            </a:lvl6pPr>
            <a:lvl7pPr lvl="6" rtl="0" algn="r">
              <a:spcBef>
                <a:spcPts val="0"/>
              </a:spcBef>
              <a:spcAft>
                <a:spcPts val="0"/>
              </a:spcAft>
              <a:buSzPts val="1600"/>
              <a:buChar char="●"/>
              <a:defRPr sz="1600"/>
            </a:lvl7pPr>
            <a:lvl8pPr lvl="7" rtl="0" algn="r">
              <a:spcBef>
                <a:spcPts val="0"/>
              </a:spcBef>
              <a:spcAft>
                <a:spcPts val="0"/>
              </a:spcAft>
              <a:buSzPts val="1600"/>
              <a:buChar char="○"/>
              <a:defRPr sz="1600"/>
            </a:lvl8pPr>
            <a:lvl9pPr lvl="8" rtl="0" algn="r">
              <a:spcBef>
                <a:spcPts val="0"/>
              </a:spcBef>
              <a:spcAft>
                <a:spcPts val="0"/>
              </a:spcAft>
              <a:buSzPts val="1600"/>
              <a:buChar char="■"/>
              <a:defRPr sz="1600"/>
            </a:lvl9pPr>
          </a:lstStyle>
          <a:p/>
        </p:txBody>
      </p:sp>
      <p:sp>
        <p:nvSpPr>
          <p:cNvPr id="103" name="Google Shape;103;p18"/>
          <p:cNvSpPr txBox="1"/>
          <p:nvPr>
            <p:ph type="title"/>
          </p:nvPr>
        </p:nvSpPr>
        <p:spPr>
          <a:xfrm>
            <a:off x="5003925" y="909325"/>
            <a:ext cx="3426900" cy="235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b="1" sz="3600">
                <a:latin typeface="Source Code Pro"/>
                <a:ea typeface="Source Code Pro"/>
                <a:cs typeface="Source Code Pro"/>
                <a:sym typeface="Source Code Pro"/>
              </a:defRPr>
            </a:lvl1pPr>
            <a:lvl2pPr lvl="1" rtl="0" algn="r">
              <a:spcBef>
                <a:spcPts val="0"/>
              </a:spcBef>
              <a:spcAft>
                <a:spcPts val="0"/>
              </a:spcAft>
              <a:buSzPts val="3600"/>
              <a:buNone/>
              <a:defRPr/>
            </a:lvl2pPr>
            <a:lvl3pPr lvl="2" rtl="0" algn="r">
              <a:spcBef>
                <a:spcPts val="0"/>
              </a:spcBef>
              <a:spcAft>
                <a:spcPts val="0"/>
              </a:spcAft>
              <a:buSzPts val="3600"/>
              <a:buNone/>
              <a:defRPr/>
            </a:lvl3pPr>
            <a:lvl4pPr lvl="3" rtl="0" algn="r">
              <a:spcBef>
                <a:spcPts val="0"/>
              </a:spcBef>
              <a:spcAft>
                <a:spcPts val="0"/>
              </a:spcAft>
              <a:buSzPts val="3600"/>
              <a:buNone/>
              <a:defRPr/>
            </a:lvl4pPr>
            <a:lvl5pPr lvl="4" rtl="0" algn="r">
              <a:spcBef>
                <a:spcPts val="0"/>
              </a:spcBef>
              <a:spcAft>
                <a:spcPts val="0"/>
              </a:spcAft>
              <a:buSzPts val="3600"/>
              <a:buNone/>
              <a:defRPr/>
            </a:lvl5pPr>
            <a:lvl6pPr lvl="5" rtl="0" algn="r">
              <a:spcBef>
                <a:spcPts val="0"/>
              </a:spcBef>
              <a:spcAft>
                <a:spcPts val="0"/>
              </a:spcAft>
              <a:buSzPts val="3600"/>
              <a:buNone/>
              <a:defRPr/>
            </a:lvl6pPr>
            <a:lvl7pPr lvl="6" rtl="0" algn="r">
              <a:spcBef>
                <a:spcPts val="0"/>
              </a:spcBef>
              <a:spcAft>
                <a:spcPts val="0"/>
              </a:spcAft>
              <a:buSzPts val="3600"/>
              <a:buNone/>
              <a:defRPr/>
            </a:lvl7pPr>
            <a:lvl8pPr lvl="7" rtl="0" algn="r">
              <a:spcBef>
                <a:spcPts val="0"/>
              </a:spcBef>
              <a:spcAft>
                <a:spcPts val="0"/>
              </a:spcAft>
              <a:buSzPts val="3600"/>
              <a:buNone/>
              <a:defRPr/>
            </a:lvl8pPr>
            <a:lvl9pPr lvl="8" rtl="0" algn="r">
              <a:spcBef>
                <a:spcPts val="0"/>
              </a:spcBef>
              <a:spcAft>
                <a:spcPts val="0"/>
              </a:spcAft>
              <a:buSzPts val="3600"/>
              <a:buNone/>
              <a:defRPr/>
            </a:lvl9pPr>
          </a:lstStyle>
          <a:p/>
        </p:txBody>
      </p:sp>
      <p:sp>
        <p:nvSpPr>
          <p:cNvPr id="104" name="Google Shape;104;p18"/>
          <p:cNvSpPr/>
          <p:nvPr/>
        </p:nvSpPr>
        <p:spPr>
          <a:xfrm>
            <a:off x="-25" y="4934100"/>
            <a:ext cx="9144000" cy="20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105" name="Shape 105"/>
        <p:cNvGrpSpPr/>
        <p:nvPr/>
      </p:nvGrpSpPr>
      <p:grpSpPr>
        <a:xfrm>
          <a:off x="0" y="0"/>
          <a:ext cx="0" cy="0"/>
          <a:chOff x="0" y="0"/>
          <a:chExt cx="0" cy="0"/>
        </a:xfrm>
      </p:grpSpPr>
      <p:sp>
        <p:nvSpPr>
          <p:cNvPr id="106" name="Google Shape;106;p19"/>
          <p:cNvSpPr txBox="1"/>
          <p:nvPr>
            <p:ph type="title"/>
          </p:nvPr>
        </p:nvSpPr>
        <p:spPr>
          <a:xfrm>
            <a:off x="2334300" y="563150"/>
            <a:ext cx="4475400" cy="90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7" name="Google Shape;107;p19"/>
          <p:cNvSpPr txBox="1"/>
          <p:nvPr>
            <p:ph idx="1" type="subTitle"/>
          </p:nvPr>
        </p:nvSpPr>
        <p:spPr>
          <a:xfrm>
            <a:off x="2334675" y="2236925"/>
            <a:ext cx="4475400" cy="90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dk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08" name="Google Shape;108;p19"/>
          <p:cNvSpPr txBox="1"/>
          <p:nvPr>
            <p:ph idx="2" type="subTitle"/>
          </p:nvPr>
        </p:nvSpPr>
        <p:spPr>
          <a:xfrm>
            <a:off x="2945550" y="1530900"/>
            <a:ext cx="3252900" cy="74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9" name="Google Shape;109;p19"/>
          <p:cNvSpPr txBox="1"/>
          <p:nvPr/>
        </p:nvSpPr>
        <p:spPr>
          <a:xfrm>
            <a:off x="1705775" y="3722550"/>
            <a:ext cx="57324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accent2"/>
                </a:solidFill>
                <a:latin typeface="Roboto"/>
                <a:ea typeface="Roboto"/>
                <a:cs typeface="Roboto"/>
                <a:sym typeface="Roboto"/>
              </a:rPr>
              <a:t>CREDITS: This presentation template was created by </a:t>
            </a:r>
            <a:r>
              <a:rPr b="1" lang="en" sz="1200">
                <a:solidFill>
                  <a:schemeClr val="accent2"/>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accent2"/>
                </a:solidFill>
                <a:latin typeface="Roboto"/>
                <a:ea typeface="Roboto"/>
                <a:cs typeface="Roboto"/>
                <a:sym typeface="Roboto"/>
              </a:rPr>
              <a:t>, including icons by </a:t>
            </a:r>
            <a:r>
              <a:rPr b="1" lang="en" sz="1200">
                <a:solidFill>
                  <a:schemeClr val="accent2"/>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accent2"/>
                </a:solidFill>
                <a:latin typeface="Roboto"/>
                <a:ea typeface="Roboto"/>
                <a:cs typeface="Roboto"/>
                <a:sym typeface="Roboto"/>
              </a:rPr>
              <a:t>, and infographics &amp; images by </a:t>
            </a:r>
            <a:r>
              <a:rPr b="1" lang="en" sz="1200">
                <a:solidFill>
                  <a:schemeClr val="accent2"/>
                </a:solidFill>
                <a:uFill>
                  <a:noFill/>
                </a:uFill>
                <a:latin typeface="Roboto"/>
                <a:ea typeface="Roboto"/>
                <a:cs typeface="Roboto"/>
                <a:sym typeface="Roboto"/>
                <a:hlinkClick r:id="rId4">
                  <a:extLst>
                    <a:ext uri="{A12FA001-AC4F-418D-AE19-62706E023703}">
                      <ahyp:hlinkClr val="tx"/>
                    </a:ext>
                  </a:extLst>
                </a:hlinkClick>
              </a:rPr>
              <a:t>Freepik</a:t>
            </a:r>
            <a:r>
              <a:rPr b="1" lang="en" sz="1200">
                <a:solidFill>
                  <a:schemeClr val="accent2"/>
                </a:solidFill>
                <a:latin typeface="Roboto"/>
                <a:ea typeface="Roboto"/>
                <a:cs typeface="Roboto"/>
                <a:sym typeface="Roboto"/>
              </a:rPr>
              <a:t> </a:t>
            </a:r>
            <a:r>
              <a:rPr lang="en" sz="1200">
                <a:solidFill>
                  <a:schemeClr val="accent2"/>
                </a:solidFill>
                <a:latin typeface="Roboto"/>
                <a:ea typeface="Roboto"/>
                <a:cs typeface="Roboto"/>
                <a:sym typeface="Roboto"/>
              </a:rPr>
              <a:t>and illustrations by</a:t>
            </a:r>
            <a:r>
              <a:rPr b="1" lang="en" sz="1200">
                <a:solidFill>
                  <a:schemeClr val="accent2"/>
                </a:solidFill>
                <a:latin typeface="Roboto"/>
                <a:ea typeface="Roboto"/>
                <a:cs typeface="Roboto"/>
                <a:sym typeface="Roboto"/>
              </a:rPr>
              <a:t> Stories</a:t>
            </a:r>
            <a:endParaRPr b="1" sz="1200">
              <a:solidFill>
                <a:schemeClr val="accent2"/>
              </a:solidFill>
              <a:latin typeface="Roboto"/>
              <a:ea typeface="Roboto"/>
              <a:cs typeface="Roboto"/>
              <a:sym typeface="Roboto"/>
            </a:endParaRPr>
          </a:p>
        </p:txBody>
      </p:sp>
      <p:sp>
        <p:nvSpPr>
          <p:cNvPr id="110" name="Google Shape;110;p19"/>
          <p:cNvSpPr/>
          <p:nvPr/>
        </p:nvSpPr>
        <p:spPr>
          <a:xfrm flipH="1">
            <a:off x="7669929" y="1707348"/>
            <a:ext cx="1013700" cy="675900"/>
          </a:xfrm>
          <a:prstGeom prst="wedgeRoundRectCallout">
            <a:avLst>
              <a:gd fmla="val -12417" name="adj1"/>
              <a:gd fmla="val 75161" name="adj2"/>
              <a:gd fmla="val 0" name="adj3"/>
            </a:avLst>
          </a:prstGeom>
          <a:noFill/>
          <a:ln cap="flat" cmpd="sng" w="9525">
            <a:solidFill>
              <a:schemeClr val="dk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9"/>
          <p:cNvSpPr/>
          <p:nvPr/>
        </p:nvSpPr>
        <p:spPr>
          <a:xfrm>
            <a:off x="7631290" y="2611349"/>
            <a:ext cx="563700" cy="376200"/>
          </a:xfrm>
          <a:prstGeom prst="wedgeRoundRectCallout">
            <a:avLst>
              <a:gd fmla="val -14431" name="adj1"/>
              <a:gd fmla="val 79287" name="adj2"/>
              <a:gd fmla="val 0" name="adj3"/>
            </a:avLst>
          </a:prstGeom>
          <a:noFill/>
          <a:ln cap="flat" cmpd="sng" w="9525">
            <a:solidFill>
              <a:schemeClr val="dk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p:nvPr/>
        </p:nvSpPr>
        <p:spPr>
          <a:xfrm flipH="1">
            <a:off x="823197" y="2140897"/>
            <a:ext cx="920100" cy="613500"/>
          </a:xfrm>
          <a:prstGeom prst="wedgeRoundRectCallout">
            <a:avLst>
              <a:gd fmla="val -12417" name="adj1"/>
              <a:gd fmla="val 75161" name="adj2"/>
              <a:gd fmla="val 0" name="adj3"/>
            </a:avLst>
          </a:prstGeom>
          <a:noFill/>
          <a:ln cap="flat" cmpd="sng" w="9525">
            <a:solidFill>
              <a:schemeClr val="dk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p:nvPr/>
        </p:nvSpPr>
        <p:spPr>
          <a:xfrm>
            <a:off x="460323" y="1464351"/>
            <a:ext cx="753600" cy="502800"/>
          </a:xfrm>
          <a:prstGeom prst="wedgeRoundRectCallout">
            <a:avLst>
              <a:gd fmla="val -14431" name="adj1"/>
              <a:gd fmla="val 79287" name="adj2"/>
              <a:gd fmla="val 0" name="adj3"/>
            </a:avLst>
          </a:prstGeom>
          <a:noFill/>
          <a:ln cap="flat" cmpd="sng" w="9525">
            <a:solidFill>
              <a:schemeClr val="dk2"/>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p:nvPr/>
        </p:nvSpPr>
        <p:spPr>
          <a:xfrm>
            <a:off x="-25" y="4934100"/>
            <a:ext cx="9144000" cy="209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s 2">
  <p:cSld name="CUSTOM_1">
    <p:spTree>
      <p:nvGrpSpPr>
        <p:cNvPr id="115" name="Shape 115"/>
        <p:cNvGrpSpPr/>
        <p:nvPr/>
      </p:nvGrpSpPr>
      <p:grpSpPr>
        <a:xfrm>
          <a:off x="0" y="0"/>
          <a:ext cx="0" cy="0"/>
          <a:chOff x="0" y="0"/>
          <a:chExt cx="0" cy="0"/>
        </a:xfrm>
      </p:grpSpPr>
      <p:sp>
        <p:nvSpPr>
          <p:cNvPr id="116" name="Google Shape;116;p2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17" name="Google Shape;117;p20"/>
          <p:cNvSpPr txBox="1"/>
          <p:nvPr>
            <p:ph idx="1" type="body"/>
          </p:nvPr>
        </p:nvSpPr>
        <p:spPr>
          <a:xfrm>
            <a:off x="713225" y="1294404"/>
            <a:ext cx="6499800" cy="2878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Font typeface="Livvic"/>
              <a:buChar char="●"/>
              <a:defRPr sz="12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sp>
        <p:nvSpPr>
          <p:cNvPr id="118" name="Google Shape;118;p20"/>
          <p:cNvSpPr txBox="1"/>
          <p:nvPr>
            <p:ph idx="2" type="body"/>
          </p:nvPr>
        </p:nvSpPr>
        <p:spPr>
          <a:xfrm>
            <a:off x="4741675" y="1380650"/>
            <a:ext cx="3689100" cy="2878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Font typeface="Livvic"/>
              <a:buChar char="●"/>
              <a:defRPr sz="14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170450" y="1960188"/>
            <a:ext cx="3118500" cy="115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800">
                <a:latin typeface="Source Code Pro Black"/>
                <a:ea typeface="Source Code Pro Black"/>
                <a:cs typeface="Source Code Pro Black"/>
                <a:sym typeface="Source Code Pro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1170450" y="832334"/>
            <a:ext cx="2067600" cy="663900"/>
          </a:xfrm>
          <a:prstGeom prst="rect">
            <a:avLst/>
          </a:prstGeom>
        </p:spPr>
        <p:txBody>
          <a:bodyPr anchorCtr="0" anchor="ctr" bIns="91425" lIns="91425" spcFirstLastPara="1" rIns="91425" wrap="square" tIns="91425">
            <a:noAutofit/>
          </a:bodyPr>
          <a:lstStyle>
            <a:lvl1pPr lvl="0" rtl="0">
              <a:spcBef>
                <a:spcPts val="0"/>
              </a:spcBef>
              <a:spcAft>
                <a:spcPts val="0"/>
              </a:spcAft>
              <a:buSzPts val="7200"/>
              <a:buNone/>
              <a:defRPr sz="7200">
                <a:solidFill>
                  <a:schemeClr val="accent3"/>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4" name="Google Shape;14;p3"/>
          <p:cNvSpPr txBox="1"/>
          <p:nvPr>
            <p:ph idx="1" type="subTitle"/>
          </p:nvPr>
        </p:nvSpPr>
        <p:spPr>
          <a:xfrm>
            <a:off x="1170450" y="3531125"/>
            <a:ext cx="2960100" cy="7785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a:latin typeface="Roboto"/>
                <a:ea typeface="Roboto"/>
                <a:cs typeface="Roboto"/>
                <a:sym typeface="Roboto"/>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 name="Google Shape;15;p3"/>
          <p:cNvSpPr/>
          <p:nvPr/>
        </p:nvSpPr>
        <p:spPr>
          <a:xfrm>
            <a:off x="0" y="0"/>
            <a:ext cx="243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 name="Google Shape;18;p4"/>
          <p:cNvSpPr txBox="1"/>
          <p:nvPr>
            <p:ph idx="1" type="body"/>
          </p:nvPr>
        </p:nvSpPr>
        <p:spPr>
          <a:xfrm>
            <a:off x="713225" y="1152475"/>
            <a:ext cx="7717500" cy="345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Font typeface="Livvic"/>
              <a:buAutoNum type="arabicPeriod"/>
              <a:defRPr sz="1200"/>
            </a:lvl1pPr>
            <a:lvl2pPr indent="-304800" lvl="1" marL="914400" rtl="0">
              <a:spcBef>
                <a:spcPts val="0"/>
              </a:spcBef>
              <a:spcAft>
                <a:spcPts val="0"/>
              </a:spcAft>
              <a:buClr>
                <a:srgbClr val="434343"/>
              </a:buClr>
              <a:buSzPts val="1200"/>
              <a:buFont typeface="Roboto Condensed Light"/>
              <a:buAutoNum type="alphaLcPeriod"/>
              <a:defRPr/>
            </a:lvl2pPr>
            <a:lvl3pPr indent="-304800" lvl="2" marL="1371600" rtl="0">
              <a:spcBef>
                <a:spcPts val="0"/>
              </a:spcBef>
              <a:spcAft>
                <a:spcPts val="0"/>
              </a:spcAft>
              <a:buClr>
                <a:srgbClr val="434343"/>
              </a:buClr>
              <a:buSzPts val="1200"/>
              <a:buFont typeface="Roboto Condensed Light"/>
              <a:buAutoNum type="romanLcPeriod"/>
              <a:defRPr/>
            </a:lvl3pPr>
            <a:lvl4pPr indent="-304800" lvl="3" marL="1828800" rtl="0">
              <a:spcBef>
                <a:spcPts val="0"/>
              </a:spcBef>
              <a:spcAft>
                <a:spcPts val="0"/>
              </a:spcAft>
              <a:buClr>
                <a:srgbClr val="434343"/>
              </a:buClr>
              <a:buSzPts val="1200"/>
              <a:buFont typeface="Roboto Condensed Light"/>
              <a:buAutoNum type="arabicPeriod"/>
              <a:defRPr/>
            </a:lvl4pPr>
            <a:lvl5pPr indent="-304800" lvl="4" marL="2286000" rtl="0">
              <a:spcBef>
                <a:spcPts val="0"/>
              </a:spcBef>
              <a:spcAft>
                <a:spcPts val="0"/>
              </a:spcAft>
              <a:buClr>
                <a:srgbClr val="434343"/>
              </a:buClr>
              <a:buSzPts val="1200"/>
              <a:buFont typeface="Roboto Condensed Light"/>
              <a:buAutoNum type="alphaLcPeriod"/>
              <a:defRPr/>
            </a:lvl5pPr>
            <a:lvl6pPr indent="-304800" lvl="5" marL="2743200" rtl="0">
              <a:spcBef>
                <a:spcPts val="0"/>
              </a:spcBef>
              <a:spcAft>
                <a:spcPts val="0"/>
              </a:spcAft>
              <a:buClr>
                <a:srgbClr val="434343"/>
              </a:buClr>
              <a:buSzPts val="1200"/>
              <a:buFont typeface="Roboto Condensed Light"/>
              <a:buAutoNum type="romanLcPeriod"/>
              <a:defRPr/>
            </a:lvl6pPr>
            <a:lvl7pPr indent="-304800" lvl="6" marL="3200400" rtl="0">
              <a:spcBef>
                <a:spcPts val="0"/>
              </a:spcBef>
              <a:spcAft>
                <a:spcPts val="0"/>
              </a:spcAft>
              <a:buClr>
                <a:srgbClr val="434343"/>
              </a:buClr>
              <a:buSzPts val="1200"/>
              <a:buFont typeface="Roboto Condensed Light"/>
              <a:buAutoNum type="arabicPeriod"/>
              <a:defRPr/>
            </a:lvl7pPr>
            <a:lvl8pPr indent="-304800" lvl="7" marL="3657600" rtl="0">
              <a:spcBef>
                <a:spcPts val="0"/>
              </a:spcBef>
              <a:spcAft>
                <a:spcPts val="0"/>
              </a:spcAft>
              <a:buClr>
                <a:srgbClr val="434343"/>
              </a:buClr>
              <a:buSzPts val="1200"/>
              <a:buFont typeface="Roboto Condensed Light"/>
              <a:buAutoNum type="alphaLcPeriod"/>
              <a:defRPr/>
            </a:lvl8pPr>
            <a:lvl9pPr indent="-304800" lvl="8" marL="4114800" rtl="0">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764813" y="2500875"/>
            <a:ext cx="3130200" cy="12765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1" name="Google Shape;21;p5"/>
          <p:cNvSpPr txBox="1"/>
          <p:nvPr>
            <p:ph idx="1" type="subTitle"/>
          </p:nvPr>
        </p:nvSpPr>
        <p:spPr>
          <a:xfrm>
            <a:off x="764838" y="3777350"/>
            <a:ext cx="3130200" cy="82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 name="Google Shape;22;p5"/>
          <p:cNvSpPr txBox="1"/>
          <p:nvPr>
            <p:ph idx="2" type="subTitle"/>
          </p:nvPr>
        </p:nvSpPr>
        <p:spPr>
          <a:xfrm>
            <a:off x="5401387" y="3777350"/>
            <a:ext cx="3130200" cy="82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3" name="Google Shape;23;p5"/>
          <p:cNvSpPr txBox="1"/>
          <p:nvPr>
            <p:ph idx="3" type="title"/>
          </p:nvPr>
        </p:nvSpPr>
        <p:spPr>
          <a:xfrm>
            <a:off x="5401387" y="2500875"/>
            <a:ext cx="3130200" cy="127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4" name="Google Shape;24;p5"/>
          <p:cNvSpPr/>
          <p:nvPr/>
        </p:nvSpPr>
        <p:spPr>
          <a:xfrm>
            <a:off x="0" y="0"/>
            <a:ext cx="9144000" cy="2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idx="1" type="subTitle"/>
          </p:nvPr>
        </p:nvSpPr>
        <p:spPr>
          <a:xfrm>
            <a:off x="713225" y="2526750"/>
            <a:ext cx="2574600" cy="1419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0"/>
              </a:spcBef>
              <a:spcAft>
                <a:spcPts val="0"/>
              </a:spcAft>
              <a:buSzPts val="1600"/>
              <a:buChar char="○"/>
              <a:defRPr sz="1600"/>
            </a:lvl2pPr>
            <a:lvl3pPr lvl="2">
              <a:spcBef>
                <a:spcPts val="0"/>
              </a:spcBef>
              <a:spcAft>
                <a:spcPts val="0"/>
              </a:spcAft>
              <a:buSzPts val="1600"/>
              <a:buChar char="■"/>
              <a:defRPr sz="1600"/>
            </a:lvl3pPr>
            <a:lvl4pPr lvl="3">
              <a:spcBef>
                <a:spcPts val="0"/>
              </a:spcBef>
              <a:spcAft>
                <a:spcPts val="0"/>
              </a:spcAft>
              <a:buSzPts val="1600"/>
              <a:buChar char="●"/>
              <a:defRPr sz="1600"/>
            </a:lvl4pPr>
            <a:lvl5pPr lvl="4">
              <a:spcBef>
                <a:spcPts val="0"/>
              </a:spcBef>
              <a:spcAft>
                <a:spcPts val="0"/>
              </a:spcAft>
              <a:buSzPts val="1600"/>
              <a:buChar char="○"/>
              <a:defRPr sz="1600"/>
            </a:lvl5pPr>
            <a:lvl6pPr lvl="5">
              <a:spcBef>
                <a:spcPts val="0"/>
              </a:spcBef>
              <a:spcAft>
                <a:spcPts val="0"/>
              </a:spcAft>
              <a:buSzPts val="1600"/>
              <a:buChar char="■"/>
              <a:defRPr sz="1600"/>
            </a:lvl6pPr>
            <a:lvl7pPr lvl="6">
              <a:spcBef>
                <a:spcPts val="0"/>
              </a:spcBef>
              <a:spcAft>
                <a:spcPts val="0"/>
              </a:spcAft>
              <a:buSzPts val="1600"/>
              <a:buChar char="●"/>
              <a:defRPr sz="1600"/>
            </a:lvl7pPr>
            <a:lvl8pPr lvl="7">
              <a:spcBef>
                <a:spcPts val="0"/>
              </a:spcBef>
              <a:spcAft>
                <a:spcPts val="0"/>
              </a:spcAft>
              <a:buSzPts val="1600"/>
              <a:buChar char="○"/>
              <a:defRPr sz="1600"/>
            </a:lvl8pPr>
            <a:lvl9pPr lvl="8">
              <a:spcBef>
                <a:spcPts val="0"/>
              </a:spcBef>
              <a:spcAft>
                <a:spcPts val="0"/>
              </a:spcAft>
              <a:buSzPts val="1600"/>
              <a:buChar char="■"/>
              <a:defRPr sz="1600"/>
            </a:lvl9pPr>
          </a:lstStyle>
          <a:p/>
        </p:txBody>
      </p:sp>
      <p:sp>
        <p:nvSpPr>
          <p:cNvPr id="29" name="Google Shape;29;p7"/>
          <p:cNvSpPr txBox="1"/>
          <p:nvPr>
            <p:ph type="title"/>
          </p:nvPr>
        </p:nvSpPr>
        <p:spPr>
          <a:xfrm>
            <a:off x="713225" y="1196850"/>
            <a:ext cx="2928600" cy="1344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0" name="Google Shape;30;p7"/>
          <p:cNvSpPr/>
          <p:nvPr/>
        </p:nvSpPr>
        <p:spPr>
          <a:xfrm>
            <a:off x="-25" y="4934100"/>
            <a:ext cx="9144000" cy="209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p:nvPr/>
        </p:nvSpPr>
        <p:spPr>
          <a:xfrm>
            <a:off x="1075003" y="2073837"/>
            <a:ext cx="7151544" cy="2383938"/>
          </a:xfrm>
          <a:prstGeom prst="flowChartTerminator">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8"/>
          <p:cNvSpPr txBox="1"/>
          <p:nvPr>
            <p:ph type="title"/>
          </p:nvPr>
        </p:nvSpPr>
        <p:spPr>
          <a:xfrm>
            <a:off x="2750863" y="3761075"/>
            <a:ext cx="3799800" cy="422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1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 type="subTitle"/>
          </p:nvPr>
        </p:nvSpPr>
        <p:spPr>
          <a:xfrm>
            <a:off x="1787550" y="2498075"/>
            <a:ext cx="5568900" cy="12630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400">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txBox="1"/>
          <p:nvPr>
            <p:ph type="title"/>
          </p:nvPr>
        </p:nvSpPr>
        <p:spPr>
          <a:xfrm>
            <a:off x="1098000" y="875375"/>
            <a:ext cx="3075900" cy="13476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p:nvPr>
            <p:ph idx="1" type="subTitle"/>
          </p:nvPr>
        </p:nvSpPr>
        <p:spPr>
          <a:xfrm>
            <a:off x="1098000" y="2205275"/>
            <a:ext cx="3075900" cy="113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p:nvPr/>
        </p:nvSpPr>
        <p:spPr>
          <a:xfrm>
            <a:off x="0" y="4926300"/>
            <a:ext cx="9144000" cy="217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5"/>
        </a:solidFill>
      </p:bgPr>
    </p:bg>
    <p:spTree>
      <p:nvGrpSpPr>
        <p:cNvPr id="39" name="Shape 39"/>
        <p:cNvGrpSpPr/>
        <p:nvPr/>
      </p:nvGrpSpPr>
      <p:grpSpPr>
        <a:xfrm>
          <a:off x="0" y="0"/>
          <a:ext cx="0" cy="0"/>
          <a:chOff x="0" y="0"/>
          <a:chExt cx="0" cy="0"/>
        </a:xfrm>
      </p:grpSpPr>
      <p:sp>
        <p:nvSpPr>
          <p:cNvPr id="40" name="Google Shape;40;p10"/>
          <p:cNvSpPr txBox="1"/>
          <p:nvPr>
            <p:ph type="title"/>
          </p:nvPr>
        </p:nvSpPr>
        <p:spPr>
          <a:xfrm>
            <a:off x="5350675" y="539500"/>
            <a:ext cx="3080400" cy="2523300"/>
          </a:xfrm>
          <a:prstGeom prst="rect">
            <a:avLst/>
          </a:prstGeom>
        </p:spPr>
        <p:txBody>
          <a:bodyPr anchorCtr="0" anchor="t" bIns="91425" lIns="91425" spcFirstLastPara="1" rIns="91425" wrap="square" tIns="91425">
            <a:noAutofit/>
          </a:bodyPr>
          <a:lstStyle>
            <a:lvl1pPr lvl="0" algn="r">
              <a:spcBef>
                <a:spcPts val="0"/>
              </a:spcBef>
              <a:spcAft>
                <a:spcPts val="0"/>
              </a:spcAft>
              <a:buSzPts val="2400"/>
              <a:buNone/>
              <a:defRPr>
                <a:solidFill>
                  <a:schemeClr val="lt2"/>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1" name="Google Shape;41;p10"/>
          <p:cNvSpPr/>
          <p:nvPr/>
        </p:nvSpPr>
        <p:spPr>
          <a:xfrm>
            <a:off x="0" y="0"/>
            <a:ext cx="243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1pPr>
            <a:lvl2pPr lvl="1">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2pPr>
            <a:lvl3pPr lvl="2">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3pPr>
            <a:lvl4pPr lvl="3">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4pPr>
            <a:lvl5pPr lvl="4">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5pPr>
            <a:lvl6pPr lvl="5">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6pPr>
            <a:lvl7pPr lvl="6">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7pPr>
            <a:lvl8pPr lvl="7">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8pPr>
            <a:lvl9pPr lvl="8">
              <a:spcBef>
                <a:spcPts val="0"/>
              </a:spcBef>
              <a:spcAft>
                <a:spcPts val="0"/>
              </a:spcAft>
              <a:buClr>
                <a:schemeClr val="dk1"/>
              </a:buClr>
              <a:buSzPts val="3600"/>
              <a:buFont typeface="Source Code Pro Black"/>
              <a:buNone/>
              <a:defRPr sz="3600">
                <a:solidFill>
                  <a:schemeClr val="dk1"/>
                </a:solidFill>
                <a:latin typeface="Source Code Pro Black"/>
                <a:ea typeface="Source Code Pro Black"/>
                <a:cs typeface="Source Code Pro Black"/>
                <a:sym typeface="Source Code Pro Black"/>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1pPr>
            <a:lvl2pPr indent="-330200" lvl="1" marL="9144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2pPr>
            <a:lvl3pPr indent="-330200" lvl="2" marL="13716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3pPr>
            <a:lvl4pPr indent="-330200" lvl="3" marL="18288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4pPr>
            <a:lvl5pPr indent="-330200" lvl="4" marL="22860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5pPr>
            <a:lvl6pPr indent="-330200" lvl="5" marL="27432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6pPr>
            <a:lvl7pPr indent="-330200" lvl="6" marL="32004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7pPr>
            <a:lvl8pPr indent="-330200" lvl="7" marL="36576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8pPr>
            <a:lvl9pPr indent="-330200" lvl="8" marL="4114800">
              <a:lnSpc>
                <a:spcPct val="100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13.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ctrTitle"/>
          </p:nvPr>
        </p:nvSpPr>
        <p:spPr>
          <a:xfrm>
            <a:off x="335600" y="867300"/>
            <a:ext cx="6675600" cy="261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600"/>
              <a:t>Aprendizaje</a:t>
            </a:r>
            <a:endParaRPr sz="5600"/>
          </a:p>
          <a:p>
            <a:pPr indent="0" lvl="0" marL="0" rtl="0" algn="l">
              <a:spcBef>
                <a:spcPts val="0"/>
              </a:spcBef>
              <a:spcAft>
                <a:spcPts val="0"/>
              </a:spcAft>
              <a:buNone/>
            </a:pPr>
            <a:r>
              <a:rPr lang="en" sz="5600"/>
              <a:t>NO Supervisado</a:t>
            </a:r>
            <a:endParaRPr sz="5600"/>
          </a:p>
        </p:txBody>
      </p:sp>
      <p:pic>
        <p:nvPicPr>
          <p:cNvPr id="124" name="Google Shape;124;p21"/>
          <p:cNvPicPr preferRelativeResize="0"/>
          <p:nvPr/>
        </p:nvPicPr>
        <p:blipFill>
          <a:blip r:embed="rId3">
            <a:alphaModFix/>
          </a:blip>
          <a:stretch>
            <a:fillRect/>
          </a:stretch>
        </p:blipFill>
        <p:spPr>
          <a:xfrm>
            <a:off x="6451875" y="1313250"/>
            <a:ext cx="2478925" cy="1859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idx="1" type="subTitle"/>
          </p:nvPr>
        </p:nvSpPr>
        <p:spPr>
          <a:xfrm>
            <a:off x="576375" y="1214050"/>
            <a:ext cx="3859800" cy="30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Centroides: </a:t>
            </a:r>
            <a:r>
              <a:rPr lang="en" sz="1300"/>
              <a:t>Puntos representativos del centro de cada clúster.</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Asignación de Puntos: </a:t>
            </a:r>
            <a:r>
              <a:rPr lang="en" sz="1300"/>
              <a:t>Asigna cada punto de datos al clúster más cercano.</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Iteración: </a:t>
            </a:r>
            <a:r>
              <a:rPr lang="en" sz="1300"/>
              <a:t>Proceso repetitivo de actualización de centroides y asignación de puntos.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Número de Clústeres (k): </a:t>
            </a:r>
            <a:r>
              <a:rPr lang="en" sz="1300"/>
              <a:t>Número predefinido de clústeres en los que se dividirán los datos.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Distancia Euclidiana: </a:t>
            </a:r>
            <a:r>
              <a:rPr lang="en" sz="1300"/>
              <a:t>Método común para medir la similitud entre puntos y centroides.</a:t>
            </a:r>
            <a:endParaRPr sz="1300"/>
          </a:p>
          <a:p>
            <a:pPr indent="0" lvl="0" marL="0" rtl="0" algn="l">
              <a:spcBef>
                <a:spcPts val="0"/>
              </a:spcBef>
              <a:spcAft>
                <a:spcPts val="0"/>
              </a:spcAft>
              <a:buNone/>
            </a:pPr>
            <a:r>
              <a:t/>
            </a:r>
            <a:endParaRPr b="1" sz="1100"/>
          </a:p>
        </p:txBody>
      </p:sp>
      <p:sp>
        <p:nvSpPr>
          <p:cNvPr id="188" name="Google Shape;188;p30"/>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Componentes de K-Means</a:t>
            </a:r>
            <a:endParaRPr sz="3100"/>
          </a:p>
        </p:txBody>
      </p:sp>
      <p:pic>
        <p:nvPicPr>
          <p:cNvPr id="189" name="Google Shape;189;p30"/>
          <p:cNvPicPr preferRelativeResize="0"/>
          <p:nvPr/>
        </p:nvPicPr>
        <p:blipFill>
          <a:blip r:embed="rId3">
            <a:alphaModFix/>
          </a:blip>
          <a:stretch>
            <a:fillRect/>
          </a:stretch>
        </p:blipFill>
        <p:spPr>
          <a:xfrm>
            <a:off x="4581300" y="1713225"/>
            <a:ext cx="4403025" cy="204995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1"/>
          <p:cNvSpPr txBox="1"/>
          <p:nvPr>
            <p:ph idx="1" type="subTitle"/>
          </p:nvPr>
        </p:nvSpPr>
        <p:spPr>
          <a:xfrm>
            <a:off x="149975" y="985450"/>
            <a:ext cx="8820600" cy="36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b="1" lang="en" sz="1200"/>
              <a:t>Inicialización de Centroides:</a:t>
            </a:r>
            <a:endParaRPr b="1" sz="1200"/>
          </a:p>
          <a:p>
            <a:pPr indent="-304800" lvl="1" marL="914400" rtl="0" algn="l">
              <a:spcBef>
                <a:spcPts val="0"/>
              </a:spcBef>
              <a:spcAft>
                <a:spcPts val="0"/>
              </a:spcAft>
              <a:buSzPts val="1200"/>
              <a:buChar char="○"/>
            </a:pPr>
            <a:r>
              <a:rPr lang="en" sz="1200"/>
              <a:t>Se eligen aleatoriamente k centroides iniciales. Cada centroide representa el punto central de un clúster potencial.</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Asignación de Puntos a Clústeres:</a:t>
            </a:r>
            <a:endParaRPr b="1" sz="1200"/>
          </a:p>
          <a:p>
            <a:pPr indent="-304800" lvl="1" marL="914400" rtl="0" algn="l">
              <a:spcBef>
                <a:spcPts val="0"/>
              </a:spcBef>
              <a:spcAft>
                <a:spcPts val="0"/>
              </a:spcAft>
              <a:buSzPts val="1200"/>
              <a:buChar char="○"/>
            </a:pPr>
            <a:r>
              <a:rPr lang="en" sz="1200"/>
              <a:t>Para cada punto de datos en el conjunto, se calcula la distancia entre el punto y todos los centroides.</a:t>
            </a:r>
            <a:endParaRPr sz="1200"/>
          </a:p>
          <a:p>
            <a:pPr indent="-304800" lvl="1" marL="914400" rtl="0" algn="l">
              <a:spcBef>
                <a:spcPts val="0"/>
              </a:spcBef>
              <a:spcAft>
                <a:spcPts val="0"/>
              </a:spcAft>
              <a:buSzPts val="1200"/>
              <a:buChar char="○"/>
            </a:pPr>
            <a:r>
              <a:rPr lang="en" sz="1200"/>
              <a:t>El punto se asigna al </a:t>
            </a:r>
            <a:r>
              <a:rPr lang="en" sz="1200"/>
              <a:t>cluster</a:t>
            </a:r>
            <a:r>
              <a:rPr lang="en" sz="1200"/>
              <a:t> cuyo centroide esté más cerca, generalmente utilizando la distancia euclidiana.</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Actualización de Centroides:</a:t>
            </a:r>
            <a:endParaRPr b="1" sz="1200"/>
          </a:p>
          <a:p>
            <a:pPr indent="-304800" lvl="1" marL="914400" rtl="0" algn="l">
              <a:spcBef>
                <a:spcPts val="0"/>
              </a:spcBef>
              <a:spcAft>
                <a:spcPts val="0"/>
              </a:spcAft>
              <a:buSzPts val="1200"/>
              <a:buChar char="○"/>
            </a:pPr>
            <a:r>
              <a:rPr lang="en" sz="1200"/>
              <a:t>Una vez que todos los puntos han sido asignados a clústeres, se calcula el nuevo centroide de cada clúster tomando el promedio de todos los puntos asignados a ese clúster.</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Reasignación de Puntos:</a:t>
            </a:r>
            <a:endParaRPr b="1" sz="1200"/>
          </a:p>
          <a:p>
            <a:pPr indent="-304800" lvl="1" marL="914400" rtl="0" algn="l">
              <a:spcBef>
                <a:spcPts val="0"/>
              </a:spcBef>
              <a:spcAft>
                <a:spcPts val="0"/>
              </a:spcAft>
              <a:buSzPts val="1200"/>
              <a:buChar char="○"/>
            </a:pPr>
            <a:r>
              <a:rPr lang="en" sz="1200"/>
              <a:t>Se repite el proceso de asignación de puntos a los nuevos centroides.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Convergencia:</a:t>
            </a:r>
            <a:endParaRPr b="1" sz="1200"/>
          </a:p>
          <a:p>
            <a:pPr indent="-304800" lvl="1" marL="914400" rtl="0" algn="l">
              <a:spcBef>
                <a:spcPts val="0"/>
              </a:spcBef>
              <a:spcAft>
                <a:spcPts val="0"/>
              </a:spcAft>
              <a:buSzPts val="1200"/>
              <a:buChar char="○"/>
            </a:pPr>
            <a:r>
              <a:rPr lang="en" sz="1200"/>
              <a:t>Se repiten los pasos 3 y 4 iterativamente hasta que no haya cambios significativos en la asignación de puntos a clústeres o hasta que se alcance un número máximo de iteraciones.</a:t>
            </a:r>
            <a:endParaRPr sz="1200"/>
          </a:p>
        </p:txBody>
      </p:sp>
      <p:sp>
        <p:nvSpPr>
          <p:cNvPr id="195" name="Google Shape;195;p31"/>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a:t>
            </a:r>
            <a:r>
              <a:rPr lang="en" sz="3100"/>
              <a:t>de K-Means</a:t>
            </a:r>
            <a:endParaRPr sz="3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 K-Means</a:t>
            </a:r>
            <a:endParaRPr sz="3100"/>
          </a:p>
        </p:txBody>
      </p:sp>
      <p:pic>
        <p:nvPicPr>
          <p:cNvPr id="201" name="Google Shape;201;p32"/>
          <p:cNvPicPr preferRelativeResize="0"/>
          <p:nvPr/>
        </p:nvPicPr>
        <p:blipFill>
          <a:blip r:embed="rId3">
            <a:alphaModFix/>
          </a:blip>
          <a:stretch>
            <a:fillRect/>
          </a:stretch>
        </p:blipFill>
        <p:spPr>
          <a:xfrm>
            <a:off x="2953950" y="960400"/>
            <a:ext cx="3819125" cy="3819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Método del codo</a:t>
            </a:r>
            <a:endParaRPr sz="3100"/>
          </a:p>
        </p:txBody>
      </p:sp>
      <p:pic>
        <p:nvPicPr>
          <p:cNvPr id="207" name="Google Shape;207;p33"/>
          <p:cNvPicPr preferRelativeResize="0"/>
          <p:nvPr/>
        </p:nvPicPr>
        <p:blipFill>
          <a:blip r:embed="rId3">
            <a:alphaModFix/>
          </a:blip>
          <a:stretch>
            <a:fillRect/>
          </a:stretch>
        </p:blipFill>
        <p:spPr>
          <a:xfrm>
            <a:off x="4836275" y="1623513"/>
            <a:ext cx="4025625" cy="2687476"/>
          </a:xfrm>
          <a:prstGeom prst="rect">
            <a:avLst/>
          </a:prstGeom>
          <a:noFill/>
          <a:ln>
            <a:noFill/>
          </a:ln>
        </p:spPr>
      </p:pic>
      <p:sp>
        <p:nvSpPr>
          <p:cNvPr id="208" name="Google Shape;208;p33"/>
          <p:cNvSpPr txBox="1"/>
          <p:nvPr>
            <p:ph idx="1" type="subTitle"/>
          </p:nvPr>
        </p:nvSpPr>
        <p:spPr>
          <a:xfrm>
            <a:off x="576375" y="1214050"/>
            <a:ext cx="3859800" cy="350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Sirve </a:t>
            </a:r>
            <a:r>
              <a:rPr lang="en"/>
              <a:t>para </a:t>
            </a:r>
            <a:r>
              <a:rPr b="1" lang="en"/>
              <a:t>determinar el número óptimo de clústeres</a:t>
            </a:r>
            <a:r>
              <a:rPr lang="en"/>
              <a:t> en un conjunto de datos. Su nombre proviene de la forma de la curva que se genera cuando se grafican los resultados de un algoritmo de agrupación en función del número de clústeres.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El </a:t>
            </a:r>
            <a:r>
              <a:rPr b="1" lang="en"/>
              <a:t>objetivo es encontrar un equilibrio entre tener un número suficiente de clústeres</a:t>
            </a:r>
            <a:r>
              <a:rPr lang="en"/>
              <a:t> para capturar la estructura subyacente de los datos y </a:t>
            </a:r>
            <a:r>
              <a:rPr b="1" lang="en"/>
              <a:t>evitar un exceso de clústeres que puedan llevar a una segmentación excesiva o ruido.</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4"/>
          <p:cNvSpPr txBox="1"/>
          <p:nvPr>
            <p:ph idx="1" type="subTitle"/>
          </p:nvPr>
        </p:nvSpPr>
        <p:spPr>
          <a:xfrm>
            <a:off x="149975" y="985450"/>
            <a:ext cx="8820600" cy="36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b="1" lang="en" sz="1200"/>
              <a:t>Ejecuta un algoritmo de agrupación</a:t>
            </a:r>
            <a:r>
              <a:rPr lang="en" sz="1200"/>
              <a:t> (como K-Means) en el conjunto de datos con un rango de valores para el número de clústeres (por ejemplo, desde 1 hasta un número máximo).</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Calcula la métrica de evaluación</a:t>
            </a:r>
            <a:r>
              <a:rPr lang="en" sz="1200"/>
              <a:t> (por ejemplo, la suma de las distancias cuadradas intraclúster) para cada valor del número de clústeres.*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Grafica la métrica de evaluación</a:t>
            </a:r>
            <a:r>
              <a:rPr lang="en" sz="1200"/>
              <a:t> en función del número de clústeres. La métrica generalmente mostrará una disminución a medida que aumenta el número de clústeres.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Observa el punto en el que la curva comienza a aplanarse</a:t>
            </a:r>
            <a:r>
              <a:rPr lang="en" sz="1200"/>
              <a:t>, formando lo que se asemeja a un "codo" en el gráfico. Este punto indica el número óptimo de clústeres, ya que agregar más clústeres no mejora significativamente la calidad de la agrupación.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*La inercia es una métrica comúnmente utilizada en el método de la "curva del codo" para evaluar la calidad de la agrupación en algoritmos de agrupación, como K-Means. La inercia mide la suma de las distancias cuadradas intraclúster, es decir, la distancia promedio entre los puntos de datos y el centroide del clúster al que están asignados. Cuanto menor sea la inercia, mejor será la agrupación, ya que indica que los puntos dentro de cada clúster están más cerca entre sí.</a:t>
            </a:r>
            <a:endParaRPr sz="1200"/>
          </a:p>
        </p:txBody>
      </p:sp>
      <p:sp>
        <p:nvSpPr>
          <p:cNvPr id="214" name="Google Shape;214;p34"/>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del método del codo</a:t>
            </a:r>
            <a:endParaRPr sz="3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5"/>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Ejemplo</a:t>
            </a:r>
            <a:endParaRPr sz="3100"/>
          </a:p>
        </p:txBody>
      </p:sp>
      <p:pic>
        <p:nvPicPr>
          <p:cNvPr id="220" name="Google Shape;220;p35"/>
          <p:cNvPicPr preferRelativeResize="0"/>
          <p:nvPr/>
        </p:nvPicPr>
        <p:blipFill rotWithShape="1">
          <a:blip r:embed="rId3">
            <a:alphaModFix/>
          </a:blip>
          <a:srcRect b="7578" l="0" r="0" t="0"/>
          <a:stretch/>
        </p:blipFill>
        <p:spPr>
          <a:xfrm>
            <a:off x="2828400" y="1136375"/>
            <a:ext cx="3487199" cy="3529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6"/>
          <p:cNvSpPr txBox="1"/>
          <p:nvPr>
            <p:ph idx="1" type="subTitle"/>
          </p:nvPr>
        </p:nvSpPr>
        <p:spPr>
          <a:xfrm>
            <a:off x="466925" y="1214050"/>
            <a:ext cx="3969300" cy="356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 clusterización jerárquica es una técnica de agrupación que crea una </a:t>
            </a:r>
            <a:r>
              <a:rPr b="1" lang="en"/>
              <a:t>jerarquía de clústeres anidados</a:t>
            </a:r>
            <a:r>
              <a:rPr lang="en"/>
              <a:t>. Inicia con cada punto de datos como su propio clúster y </a:t>
            </a:r>
            <a:r>
              <a:rPr b="1" lang="en"/>
              <a:t>fusiona repetidamente los clústeres más cercanos hasta formar un solo clúster</a:t>
            </a:r>
            <a:r>
              <a:rPr lang="en"/>
              <a:t>. Los resultados se </a:t>
            </a:r>
            <a:r>
              <a:rPr b="1" lang="en"/>
              <a:t>presentan en una estructura de árbol llamada dendrograma</a:t>
            </a:r>
            <a:r>
              <a:rPr lang="en"/>
              <a:t>, que muestra las relaciones de agrupación a diferentes niveles de similitud. Esto permite explorar la estructura de los datos a diferentes resoluciones y </a:t>
            </a:r>
            <a:r>
              <a:rPr b="1" lang="en"/>
              <a:t>no requiere especificar el número de clústeres por adelantado.</a:t>
            </a:r>
            <a:endParaRPr b="1"/>
          </a:p>
        </p:txBody>
      </p:sp>
      <p:sp>
        <p:nvSpPr>
          <p:cNvPr id="226" name="Google Shape;226;p36"/>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Clusterización </a:t>
            </a:r>
            <a:r>
              <a:rPr lang="en" sz="3100"/>
              <a:t>Jerárquica</a:t>
            </a:r>
            <a:endParaRPr sz="3100"/>
          </a:p>
        </p:txBody>
      </p:sp>
      <p:pic>
        <p:nvPicPr>
          <p:cNvPr id="227" name="Google Shape;227;p36"/>
          <p:cNvPicPr preferRelativeResize="0"/>
          <p:nvPr/>
        </p:nvPicPr>
        <p:blipFill>
          <a:blip r:embed="rId3">
            <a:alphaModFix/>
          </a:blip>
          <a:stretch>
            <a:fillRect/>
          </a:stretch>
        </p:blipFill>
        <p:spPr>
          <a:xfrm>
            <a:off x="4581275" y="1368950"/>
            <a:ext cx="4403024" cy="293835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ph idx="1" type="subTitle"/>
          </p:nvPr>
        </p:nvSpPr>
        <p:spPr>
          <a:xfrm>
            <a:off x="576375" y="1518850"/>
            <a:ext cx="3859800" cy="30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Dendrograma:</a:t>
            </a:r>
            <a:r>
              <a:rPr lang="en" sz="1300"/>
              <a:t> Una representación gráfica de la jerarquía de clústeres.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Método de Fusión: </a:t>
            </a:r>
            <a:r>
              <a:rPr lang="en" sz="1300"/>
              <a:t>Criterio para fusionar clústeres (por ejemplo, distancia media).</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Matriz de Distancia:</a:t>
            </a:r>
            <a:r>
              <a:rPr lang="en" sz="1300"/>
              <a:t> Medida de similitud entre pares de puntos de datos.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Nodos Internos y Hojas: </a:t>
            </a:r>
            <a:r>
              <a:rPr lang="en" sz="1300"/>
              <a:t>Elementos en la jerarquía de clústeres.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Recorrido del Dendrograma:</a:t>
            </a:r>
            <a:r>
              <a:rPr lang="en" sz="1300"/>
              <a:t> Permite elegir el número de clústeres.</a:t>
            </a:r>
            <a:endParaRPr sz="1300"/>
          </a:p>
          <a:p>
            <a:pPr indent="0" lvl="0" marL="0" rtl="0" algn="l">
              <a:spcBef>
                <a:spcPts val="0"/>
              </a:spcBef>
              <a:spcAft>
                <a:spcPts val="0"/>
              </a:spcAft>
              <a:buNone/>
            </a:pPr>
            <a:r>
              <a:t/>
            </a:r>
            <a:endParaRPr b="1" sz="1300"/>
          </a:p>
        </p:txBody>
      </p:sp>
      <p:sp>
        <p:nvSpPr>
          <p:cNvPr id="233" name="Google Shape;233;p37"/>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Componentes de </a:t>
            </a:r>
            <a:r>
              <a:rPr lang="en" sz="3100"/>
              <a:t>Clusterización Jerárquica</a:t>
            </a:r>
            <a:endParaRPr sz="3100"/>
          </a:p>
        </p:txBody>
      </p:sp>
      <p:pic>
        <p:nvPicPr>
          <p:cNvPr id="234" name="Google Shape;234;p37"/>
          <p:cNvPicPr preferRelativeResize="0"/>
          <p:nvPr/>
        </p:nvPicPr>
        <p:blipFill>
          <a:blip r:embed="rId3">
            <a:alphaModFix/>
          </a:blip>
          <a:stretch>
            <a:fillRect/>
          </a:stretch>
        </p:blipFill>
        <p:spPr>
          <a:xfrm>
            <a:off x="4595900" y="2081363"/>
            <a:ext cx="4403025" cy="19232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8"/>
          <p:cNvSpPr txBox="1"/>
          <p:nvPr>
            <p:ph idx="1" type="subTitle"/>
          </p:nvPr>
        </p:nvSpPr>
        <p:spPr>
          <a:xfrm>
            <a:off x="149975" y="909250"/>
            <a:ext cx="8820600" cy="3917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b="1" lang="en" sz="1200"/>
              <a:t>Matriz de Distancia:</a:t>
            </a:r>
            <a:endParaRPr b="1" sz="1200"/>
          </a:p>
          <a:p>
            <a:pPr indent="-304800" lvl="1" marL="914400" rtl="0" algn="l">
              <a:spcBef>
                <a:spcPts val="0"/>
              </a:spcBef>
              <a:spcAft>
                <a:spcPts val="0"/>
              </a:spcAft>
              <a:buSzPts val="1200"/>
              <a:buChar char="○"/>
            </a:pPr>
            <a:r>
              <a:rPr lang="en" sz="1200"/>
              <a:t>Se calcula una matriz de distancia que mide la similitud entre todos los pares de puntos de datos. Esto puede hacerse utilizando diversas métricas, como la distancia euclidiana.</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Inicialización:</a:t>
            </a:r>
            <a:endParaRPr b="1" sz="1200"/>
          </a:p>
          <a:p>
            <a:pPr indent="-304800" lvl="1" marL="914400" rtl="0" algn="l">
              <a:spcBef>
                <a:spcPts val="0"/>
              </a:spcBef>
              <a:spcAft>
                <a:spcPts val="0"/>
              </a:spcAft>
              <a:buSzPts val="1200"/>
              <a:buChar char="○"/>
            </a:pPr>
            <a:r>
              <a:rPr lang="en" sz="1200"/>
              <a:t>Cada punto de datos se considera un clúster individual en el nivel más bajo de la jerarquía.</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Fusión de Clústeres:</a:t>
            </a:r>
            <a:endParaRPr b="1" sz="1200"/>
          </a:p>
          <a:p>
            <a:pPr indent="-304800" lvl="1" marL="914400" rtl="0" algn="l">
              <a:spcBef>
                <a:spcPts val="0"/>
              </a:spcBef>
              <a:spcAft>
                <a:spcPts val="0"/>
              </a:spcAft>
              <a:buSzPts val="1200"/>
              <a:buChar char="○"/>
            </a:pPr>
            <a:r>
              <a:rPr lang="en" sz="1200"/>
              <a:t>Se fusionan repetidamente los dos </a:t>
            </a:r>
            <a:r>
              <a:rPr lang="en" sz="1200"/>
              <a:t>clusters</a:t>
            </a:r>
            <a:r>
              <a:rPr lang="en" sz="1200"/>
              <a:t> más cercanos, basados en la matriz de distancia y un método de fusión específico (como el enlace único, enlace completo o enlace promedio).</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Actualización de la Matriz de Distancia:</a:t>
            </a:r>
            <a:endParaRPr b="1" sz="1200"/>
          </a:p>
          <a:p>
            <a:pPr indent="-304800" lvl="1" marL="914400" rtl="0" algn="l">
              <a:spcBef>
                <a:spcPts val="0"/>
              </a:spcBef>
              <a:spcAft>
                <a:spcPts val="0"/>
              </a:spcAft>
              <a:buSzPts val="1200"/>
              <a:buChar char="○"/>
            </a:pPr>
            <a:r>
              <a:rPr lang="en" sz="1200"/>
              <a:t>Se actualiza la matriz de distancia para reflejar la similitud entre los nuevos clústeres y los clústeres existentes.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Repetición:</a:t>
            </a:r>
            <a:endParaRPr b="1" sz="1200"/>
          </a:p>
          <a:p>
            <a:pPr indent="-304800" lvl="1" marL="914400" rtl="0" algn="l">
              <a:spcBef>
                <a:spcPts val="0"/>
              </a:spcBef>
              <a:spcAft>
                <a:spcPts val="0"/>
              </a:spcAft>
              <a:buSzPts val="1200"/>
              <a:buChar char="○"/>
            </a:pPr>
            <a:r>
              <a:rPr lang="en" sz="1200"/>
              <a:t>Se repiten los pasos 3 y 4 hasta que todos los puntos de datos se fusionen en un solo clúster, creando la jerarquía completa de clústeres.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Dendrograma:</a:t>
            </a:r>
            <a:endParaRPr b="1" sz="1200"/>
          </a:p>
          <a:p>
            <a:pPr indent="-304800" lvl="1" marL="914400" rtl="0" algn="l">
              <a:spcBef>
                <a:spcPts val="0"/>
              </a:spcBef>
              <a:spcAft>
                <a:spcPts val="0"/>
              </a:spcAft>
              <a:buSzPts val="1200"/>
              <a:buChar char="○"/>
            </a:pPr>
            <a:r>
              <a:rPr lang="en" sz="1200"/>
              <a:t>Los resultados se presentan en un dendrograma, que es un árbol jerárquico que muestra cómo se agrupan los clústeres a diferentes niveles de similitud.</a:t>
            </a:r>
            <a:endParaRPr sz="1200"/>
          </a:p>
        </p:txBody>
      </p:sp>
      <p:sp>
        <p:nvSpPr>
          <p:cNvPr id="240" name="Google Shape;240;p38"/>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 </a:t>
            </a:r>
            <a:r>
              <a:rPr lang="en" sz="3100"/>
              <a:t>Clusterización Jerárquica</a:t>
            </a:r>
            <a:endParaRPr sz="3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9"/>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 </a:t>
            </a:r>
            <a:r>
              <a:rPr lang="en" sz="3100"/>
              <a:t>Clusterización Jerárquica</a:t>
            </a:r>
            <a:endParaRPr sz="3100"/>
          </a:p>
        </p:txBody>
      </p:sp>
      <p:pic>
        <p:nvPicPr>
          <p:cNvPr id="246" name="Google Shape;246;p39"/>
          <p:cNvPicPr preferRelativeResize="0"/>
          <p:nvPr/>
        </p:nvPicPr>
        <p:blipFill>
          <a:blip r:embed="rId3">
            <a:alphaModFix/>
          </a:blip>
          <a:stretch>
            <a:fillRect/>
          </a:stretch>
        </p:blipFill>
        <p:spPr>
          <a:xfrm>
            <a:off x="451300" y="1086900"/>
            <a:ext cx="8241401" cy="3708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idx="1" type="subTitle"/>
          </p:nvPr>
        </p:nvSpPr>
        <p:spPr>
          <a:xfrm>
            <a:off x="713225" y="1214050"/>
            <a:ext cx="3723000" cy="30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El aprendizaje no supervisado es una de las ramas del aprendizaje automático que </a:t>
            </a:r>
            <a:r>
              <a:rPr b="1" lang="en"/>
              <a:t>se enfoca en descubrir patrones y estructuras ocultas en datos no etiquetados.</a:t>
            </a:r>
            <a:r>
              <a:rPr lang="en"/>
              <a:t> A diferencia del aprendizaje supervisado, donde se entrenan modelos para predecir etiquetas o respuestas conocidas, en el aprendizaje no supervisado, los algoritmos trabajan con </a:t>
            </a:r>
            <a:r>
              <a:rPr b="1" lang="en"/>
              <a:t>datos que no tienen etiquetas o categorías predefinidas.</a:t>
            </a:r>
            <a:endParaRPr b="1"/>
          </a:p>
        </p:txBody>
      </p:sp>
      <p:sp>
        <p:nvSpPr>
          <p:cNvPr id="130" name="Google Shape;130;p22"/>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¿Qué es aprendizaje no supervisado?</a:t>
            </a:r>
            <a:endParaRPr sz="3100"/>
          </a:p>
        </p:txBody>
      </p:sp>
      <p:pic>
        <p:nvPicPr>
          <p:cNvPr id="131" name="Google Shape;131;p22"/>
          <p:cNvPicPr preferRelativeResize="0"/>
          <p:nvPr/>
        </p:nvPicPr>
        <p:blipFill>
          <a:blip r:embed="rId3">
            <a:alphaModFix/>
          </a:blip>
          <a:stretch>
            <a:fillRect/>
          </a:stretch>
        </p:blipFill>
        <p:spPr>
          <a:xfrm>
            <a:off x="4603225" y="1619413"/>
            <a:ext cx="4402975" cy="223757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0"/>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Ejemplo</a:t>
            </a:r>
            <a:endParaRPr sz="3100"/>
          </a:p>
        </p:txBody>
      </p:sp>
      <p:pic>
        <p:nvPicPr>
          <p:cNvPr id="252" name="Google Shape;252;p40"/>
          <p:cNvPicPr preferRelativeResize="0"/>
          <p:nvPr/>
        </p:nvPicPr>
        <p:blipFill rotWithShape="1">
          <a:blip r:embed="rId3">
            <a:alphaModFix/>
          </a:blip>
          <a:srcRect b="7578" l="0" r="0" t="0"/>
          <a:stretch/>
        </p:blipFill>
        <p:spPr>
          <a:xfrm>
            <a:off x="2828400" y="1136375"/>
            <a:ext cx="3487199" cy="3529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1"/>
          <p:cNvSpPr txBox="1"/>
          <p:nvPr>
            <p:ph type="title"/>
          </p:nvPr>
        </p:nvSpPr>
        <p:spPr>
          <a:xfrm>
            <a:off x="408450" y="3712800"/>
            <a:ext cx="8555100" cy="115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¿Cómo juntamos información?</a:t>
            </a:r>
            <a:endParaRPr sz="3000"/>
          </a:p>
        </p:txBody>
      </p:sp>
      <p:sp>
        <p:nvSpPr>
          <p:cNvPr id="258" name="Google Shape;258;p41"/>
          <p:cNvSpPr txBox="1"/>
          <p:nvPr>
            <p:ph idx="2" type="title"/>
          </p:nvPr>
        </p:nvSpPr>
        <p:spPr>
          <a:xfrm>
            <a:off x="408450" y="3263925"/>
            <a:ext cx="8735700" cy="66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Problemas de reducción de dimensiones</a:t>
            </a:r>
            <a:endParaRPr sz="3000"/>
          </a:p>
        </p:txBody>
      </p:sp>
      <p:pic>
        <p:nvPicPr>
          <p:cNvPr id="259" name="Google Shape;259;p41"/>
          <p:cNvPicPr preferRelativeResize="0"/>
          <p:nvPr/>
        </p:nvPicPr>
        <p:blipFill>
          <a:blip r:embed="rId3">
            <a:alphaModFix/>
          </a:blip>
          <a:stretch>
            <a:fillRect/>
          </a:stretch>
        </p:blipFill>
        <p:spPr>
          <a:xfrm>
            <a:off x="3287125" y="389950"/>
            <a:ext cx="2797750" cy="2797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¿Por qué se llama reducción de dimensiones?</a:t>
            </a:r>
            <a:endParaRPr sz="3100"/>
          </a:p>
        </p:txBody>
      </p:sp>
      <p:sp>
        <p:nvSpPr>
          <p:cNvPr id="265" name="Google Shape;265;p42"/>
          <p:cNvSpPr txBox="1"/>
          <p:nvPr/>
        </p:nvSpPr>
        <p:spPr>
          <a:xfrm>
            <a:off x="197825" y="1469575"/>
            <a:ext cx="8619600" cy="33690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en" sz="1200">
                <a:latin typeface="Roboto"/>
                <a:ea typeface="Roboto"/>
                <a:cs typeface="Roboto"/>
                <a:sym typeface="Roboto"/>
              </a:rPr>
              <a:t>La "reducción de dimensiones" es un término para describir el proceso de </a:t>
            </a:r>
            <a:r>
              <a:rPr b="1" lang="en" sz="1200">
                <a:latin typeface="Roboto"/>
                <a:ea typeface="Roboto"/>
                <a:cs typeface="Roboto"/>
                <a:sym typeface="Roboto"/>
              </a:rPr>
              <a:t>disminuir la cantidad de características</a:t>
            </a:r>
            <a:r>
              <a:rPr lang="en" sz="1200">
                <a:latin typeface="Roboto"/>
                <a:ea typeface="Roboto"/>
                <a:cs typeface="Roboto"/>
                <a:sym typeface="Roboto"/>
              </a:rPr>
              <a:t> (dimensiones) en un conjunto de datos, </a:t>
            </a:r>
            <a:r>
              <a:rPr b="1" lang="en" sz="1200">
                <a:latin typeface="Roboto"/>
                <a:ea typeface="Roboto"/>
                <a:cs typeface="Roboto"/>
                <a:sym typeface="Roboto"/>
              </a:rPr>
              <a:t>manteniendo la información esencial</a:t>
            </a:r>
            <a:r>
              <a:rPr lang="en" sz="1200">
                <a:latin typeface="Roboto"/>
                <a:ea typeface="Roboto"/>
                <a:cs typeface="Roboto"/>
                <a:sym typeface="Roboto"/>
              </a:rPr>
              <a:t>. Se llama así porque su objetivo principal es reducir el número de dimensiones o características</a:t>
            </a:r>
            <a:endParaRPr sz="1200">
              <a:latin typeface="Roboto"/>
              <a:ea typeface="Roboto"/>
              <a:cs typeface="Roboto"/>
              <a:sym typeface="Roboto"/>
            </a:endParaRPr>
          </a:p>
          <a:p>
            <a:pPr indent="0" lvl="0" marL="0" rtl="0" algn="just">
              <a:spcBef>
                <a:spcPts val="0"/>
              </a:spcBef>
              <a:spcAft>
                <a:spcPts val="0"/>
              </a:spcAft>
              <a:buNone/>
            </a:pPr>
            <a:r>
              <a:t/>
            </a:r>
            <a:endParaRPr sz="1200">
              <a:latin typeface="Roboto"/>
              <a:ea typeface="Roboto"/>
              <a:cs typeface="Roboto"/>
              <a:sym typeface="Roboto"/>
            </a:endParaRPr>
          </a:p>
          <a:p>
            <a:pPr indent="-304800" lvl="0" marL="457200" rtl="0" algn="just">
              <a:spcBef>
                <a:spcPts val="0"/>
              </a:spcBef>
              <a:spcAft>
                <a:spcPts val="0"/>
              </a:spcAft>
              <a:buSzPts val="1200"/>
              <a:buFont typeface="Roboto"/>
              <a:buChar char="●"/>
            </a:pPr>
            <a:r>
              <a:rPr b="1" lang="en" sz="1200">
                <a:latin typeface="Roboto"/>
                <a:ea typeface="Roboto"/>
                <a:cs typeface="Roboto"/>
                <a:sym typeface="Roboto"/>
              </a:rPr>
              <a:t>Simplificación:</a:t>
            </a:r>
            <a:r>
              <a:rPr lang="en" sz="1200">
                <a:latin typeface="Roboto"/>
                <a:ea typeface="Roboto"/>
                <a:cs typeface="Roboto"/>
                <a:sym typeface="Roboto"/>
              </a:rPr>
              <a:t> Al reducir la dimensionalidad, los datos se vuelven más simples y más fáciles de visualizar, entender y analizar.</a:t>
            </a:r>
            <a:endParaRPr sz="1200">
              <a:latin typeface="Roboto"/>
              <a:ea typeface="Roboto"/>
              <a:cs typeface="Roboto"/>
              <a:sym typeface="Roboto"/>
            </a:endParaRPr>
          </a:p>
          <a:p>
            <a:pPr indent="0" lvl="0" marL="0" rtl="0" algn="just">
              <a:spcBef>
                <a:spcPts val="0"/>
              </a:spcBef>
              <a:spcAft>
                <a:spcPts val="0"/>
              </a:spcAft>
              <a:buNone/>
            </a:pPr>
            <a:r>
              <a:t/>
            </a:r>
            <a:endParaRPr sz="1200">
              <a:latin typeface="Roboto"/>
              <a:ea typeface="Roboto"/>
              <a:cs typeface="Roboto"/>
              <a:sym typeface="Roboto"/>
            </a:endParaRPr>
          </a:p>
          <a:p>
            <a:pPr indent="-304800" lvl="0" marL="457200" rtl="0" algn="just">
              <a:spcBef>
                <a:spcPts val="0"/>
              </a:spcBef>
              <a:spcAft>
                <a:spcPts val="0"/>
              </a:spcAft>
              <a:buSzPts val="1200"/>
              <a:buFont typeface="Roboto"/>
              <a:buChar char="●"/>
            </a:pPr>
            <a:r>
              <a:rPr b="1" lang="en" sz="1200">
                <a:latin typeface="Roboto"/>
                <a:ea typeface="Roboto"/>
                <a:cs typeface="Roboto"/>
                <a:sym typeface="Roboto"/>
              </a:rPr>
              <a:t>Eliminación de Ruido: </a:t>
            </a:r>
            <a:r>
              <a:rPr lang="en" sz="1200">
                <a:latin typeface="Roboto"/>
                <a:ea typeface="Roboto"/>
                <a:cs typeface="Roboto"/>
                <a:sym typeface="Roboto"/>
              </a:rPr>
              <a:t>La reducción de dimensiones puede ayudar a eliminar características ruidosas o irrelevantes que no aportan información significativa.</a:t>
            </a:r>
            <a:endParaRPr sz="1200">
              <a:latin typeface="Roboto"/>
              <a:ea typeface="Roboto"/>
              <a:cs typeface="Roboto"/>
              <a:sym typeface="Roboto"/>
            </a:endParaRPr>
          </a:p>
          <a:p>
            <a:pPr indent="0" lvl="0" marL="457200" rtl="0" algn="just">
              <a:spcBef>
                <a:spcPts val="0"/>
              </a:spcBef>
              <a:spcAft>
                <a:spcPts val="0"/>
              </a:spcAft>
              <a:buNone/>
            </a:pPr>
            <a:r>
              <a:t/>
            </a:r>
            <a:endParaRPr sz="1200">
              <a:latin typeface="Roboto"/>
              <a:ea typeface="Roboto"/>
              <a:cs typeface="Roboto"/>
              <a:sym typeface="Roboto"/>
            </a:endParaRPr>
          </a:p>
          <a:p>
            <a:pPr indent="-304800" lvl="0" marL="457200" rtl="0" algn="just">
              <a:spcBef>
                <a:spcPts val="0"/>
              </a:spcBef>
              <a:spcAft>
                <a:spcPts val="0"/>
              </a:spcAft>
              <a:buSzPts val="1200"/>
              <a:buFont typeface="Roboto"/>
              <a:buChar char="●"/>
            </a:pPr>
            <a:r>
              <a:rPr b="1" lang="en" sz="1200">
                <a:latin typeface="Roboto"/>
                <a:ea typeface="Roboto"/>
                <a:cs typeface="Roboto"/>
                <a:sym typeface="Roboto"/>
              </a:rPr>
              <a:t>Mejor Generalización:</a:t>
            </a:r>
            <a:r>
              <a:rPr lang="en" sz="1200">
                <a:latin typeface="Roboto"/>
                <a:ea typeface="Roboto"/>
                <a:cs typeface="Roboto"/>
                <a:sym typeface="Roboto"/>
              </a:rPr>
              <a:t> Modelos de aprendizaje automático con dimensiones reducidas pueden tener un mejor rendimiento en conjuntos de datos ruidosos y pueden generalizar mejor.</a:t>
            </a:r>
            <a:endParaRPr sz="1200">
              <a:latin typeface="Roboto"/>
              <a:ea typeface="Roboto"/>
              <a:cs typeface="Roboto"/>
              <a:sym typeface="Roboto"/>
            </a:endParaRPr>
          </a:p>
          <a:p>
            <a:pPr indent="0" lvl="0" marL="457200" rtl="0" algn="just">
              <a:spcBef>
                <a:spcPts val="0"/>
              </a:spcBef>
              <a:spcAft>
                <a:spcPts val="0"/>
              </a:spcAft>
              <a:buNone/>
            </a:pPr>
            <a:r>
              <a:t/>
            </a:r>
            <a:endParaRPr sz="1200">
              <a:latin typeface="Roboto"/>
              <a:ea typeface="Roboto"/>
              <a:cs typeface="Roboto"/>
              <a:sym typeface="Roboto"/>
            </a:endParaRPr>
          </a:p>
          <a:p>
            <a:pPr indent="-304800" lvl="0" marL="457200" rtl="0" algn="just">
              <a:spcBef>
                <a:spcPts val="0"/>
              </a:spcBef>
              <a:spcAft>
                <a:spcPts val="0"/>
              </a:spcAft>
              <a:buSzPts val="1200"/>
              <a:buFont typeface="Roboto"/>
              <a:buChar char="●"/>
            </a:pPr>
            <a:r>
              <a:rPr b="1" lang="en" sz="1200">
                <a:latin typeface="Roboto"/>
                <a:ea typeface="Roboto"/>
                <a:cs typeface="Roboto"/>
                <a:sym typeface="Roboto"/>
              </a:rPr>
              <a:t>Ahorro de Recursos:</a:t>
            </a:r>
            <a:r>
              <a:rPr lang="en" sz="1200">
                <a:latin typeface="Roboto"/>
                <a:ea typeface="Roboto"/>
                <a:cs typeface="Roboto"/>
                <a:sym typeface="Roboto"/>
              </a:rPr>
              <a:t> Menos dimensiones implican menos recursos computacionales para el procesamiento y almacenamiento de datos.</a:t>
            </a:r>
            <a:endParaRPr sz="1200">
              <a:latin typeface="Roboto"/>
              <a:ea typeface="Roboto"/>
              <a:cs typeface="Roboto"/>
              <a:sym typeface="Roboto"/>
            </a:endParaRPr>
          </a:p>
          <a:p>
            <a:pPr indent="0" lvl="0" marL="457200" rtl="0" algn="just">
              <a:spcBef>
                <a:spcPts val="0"/>
              </a:spcBef>
              <a:spcAft>
                <a:spcPts val="0"/>
              </a:spcAft>
              <a:buNone/>
            </a:pPr>
            <a:r>
              <a:t/>
            </a:r>
            <a:endParaRPr sz="1200">
              <a:latin typeface="Roboto"/>
              <a:ea typeface="Roboto"/>
              <a:cs typeface="Roboto"/>
              <a:sym typeface="Roboto"/>
            </a:endParaRPr>
          </a:p>
          <a:p>
            <a:pPr indent="-304800" lvl="0" marL="457200" rtl="0" algn="just">
              <a:spcBef>
                <a:spcPts val="0"/>
              </a:spcBef>
              <a:spcAft>
                <a:spcPts val="0"/>
              </a:spcAft>
              <a:buSzPts val="1200"/>
              <a:buFont typeface="Roboto"/>
              <a:buChar char="●"/>
            </a:pPr>
            <a:r>
              <a:rPr b="1" lang="en" sz="1200">
                <a:latin typeface="Roboto"/>
                <a:ea typeface="Roboto"/>
                <a:cs typeface="Roboto"/>
                <a:sym typeface="Roboto"/>
              </a:rPr>
              <a:t>Visualización:</a:t>
            </a:r>
            <a:r>
              <a:rPr lang="en" sz="1200">
                <a:latin typeface="Roboto"/>
                <a:ea typeface="Roboto"/>
                <a:cs typeface="Roboto"/>
                <a:sym typeface="Roboto"/>
              </a:rPr>
              <a:t> La reducción de dimensiones es útil para la visualización de datos en gráficos bidimensionales o tridimensionales.</a:t>
            </a:r>
            <a:endParaRPr sz="1200">
              <a:latin typeface="Roboto"/>
              <a:ea typeface="Roboto"/>
              <a:cs typeface="Roboto"/>
              <a:sym typeface="Roboto"/>
            </a:endParaRPr>
          </a:p>
          <a:p>
            <a:pPr indent="0" lvl="0" marL="0" rtl="0" algn="just">
              <a:spcBef>
                <a:spcPts val="0"/>
              </a:spcBef>
              <a:spcAft>
                <a:spcPts val="0"/>
              </a:spcAft>
              <a:buNone/>
            </a:pPr>
            <a:r>
              <a:t/>
            </a:r>
            <a:endParaRPr sz="120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3"/>
          <p:cNvSpPr txBox="1"/>
          <p:nvPr>
            <p:ph type="title"/>
          </p:nvPr>
        </p:nvSpPr>
        <p:spPr>
          <a:xfrm>
            <a:off x="283150" y="260575"/>
            <a:ext cx="8556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Algoritmos de Reducción dimensional</a:t>
            </a:r>
            <a:endParaRPr sz="3100"/>
          </a:p>
        </p:txBody>
      </p:sp>
      <p:sp>
        <p:nvSpPr>
          <p:cNvPr id="271" name="Google Shape;271;p43"/>
          <p:cNvSpPr txBox="1"/>
          <p:nvPr/>
        </p:nvSpPr>
        <p:spPr>
          <a:xfrm>
            <a:off x="197825" y="995950"/>
            <a:ext cx="5173800" cy="38427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SzPts val="1100"/>
              <a:buFont typeface="Roboto"/>
              <a:buChar char="●"/>
            </a:pPr>
            <a:r>
              <a:rPr b="1" lang="en" sz="1300">
                <a:latin typeface="Roboto"/>
                <a:ea typeface="Roboto"/>
                <a:cs typeface="Roboto"/>
                <a:sym typeface="Roboto"/>
              </a:rPr>
              <a:t>Análisis de Componentes Principales (PCA)</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t-Distributed Stochastic Neighbor Embedding (t-SNE)</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Linear Discriminant Analysis (LDA)</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Autoencoders</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Factorización de Matriz No Negativa (NMF)</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Selección de Características</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Análisis de Discriminante Cuadrático (QDA)</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Independent Component Analysis (ICA)</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Reducción de Dimensiones Basada en Árboles (Tree-based Dimensionality Reduction)</a:t>
            </a:r>
            <a:endParaRPr b="1" sz="1300">
              <a:latin typeface="Roboto"/>
              <a:ea typeface="Roboto"/>
              <a:cs typeface="Roboto"/>
              <a:sym typeface="Roboto"/>
            </a:endParaRPr>
          </a:p>
          <a:p>
            <a:pPr indent="-311150" lvl="0" marL="457200" rtl="0" algn="l">
              <a:lnSpc>
                <a:spcPct val="150000"/>
              </a:lnSpc>
              <a:spcBef>
                <a:spcPts val="0"/>
              </a:spcBef>
              <a:spcAft>
                <a:spcPts val="0"/>
              </a:spcAft>
              <a:buSzPts val="1300"/>
              <a:buFont typeface="Roboto"/>
              <a:buChar char="●"/>
            </a:pPr>
            <a:r>
              <a:rPr b="1" lang="en" sz="1300">
                <a:latin typeface="Roboto"/>
                <a:ea typeface="Roboto"/>
                <a:cs typeface="Roboto"/>
                <a:sym typeface="Roboto"/>
              </a:rPr>
              <a:t>Sparse Coding</a:t>
            </a:r>
            <a:endParaRPr b="1" sz="1300">
              <a:latin typeface="Roboto"/>
              <a:ea typeface="Roboto"/>
              <a:cs typeface="Roboto"/>
              <a:sym typeface="Roboto"/>
            </a:endParaRPr>
          </a:p>
        </p:txBody>
      </p:sp>
      <p:pic>
        <p:nvPicPr>
          <p:cNvPr id="272" name="Google Shape;272;p43"/>
          <p:cNvPicPr preferRelativeResize="0"/>
          <p:nvPr/>
        </p:nvPicPr>
        <p:blipFill>
          <a:blip r:embed="rId3">
            <a:alphaModFix/>
          </a:blip>
          <a:stretch>
            <a:fillRect/>
          </a:stretch>
        </p:blipFill>
        <p:spPr>
          <a:xfrm>
            <a:off x="5532025" y="1019575"/>
            <a:ext cx="3467700" cy="3487500"/>
          </a:xfrm>
          <a:prstGeom prst="roundRect">
            <a:avLst>
              <a:gd fmla="val 9294" name="adj"/>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4"/>
          <p:cNvSpPr txBox="1"/>
          <p:nvPr>
            <p:ph idx="1" type="subTitle"/>
          </p:nvPr>
        </p:nvSpPr>
        <p:spPr>
          <a:xfrm>
            <a:off x="576375" y="1019575"/>
            <a:ext cx="3859800" cy="324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El Análisis de Componentes Principales (PCA) es una técnica de reducción de dimensiones que </a:t>
            </a:r>
            <a:r>
              <a:rPr b="1" lang="en"/>
              <a:t>transforma un conjunto de datos en un nuevo espacio de características.</a:t>
            </a:r>
            <a:r>
              <a:rPr lang="en"/>
              <a:t> PCA busca encontrar las componentes principales, que son </a:t>
            </a:r>
            <a:r>
              <a:rPr b="1" lang="en"/>
              <a:t>combinaciones lineales de las características originales</a:t>
            </a:r>
            <a:r>
              <a:rPr lang="en"/>
              <a:t>, de tal manera que capturen la mayor varianza en los datos. Se </a:t>
            </a:r>
            <a:r>
              <a:rPr b="1" lang="en"/>
              <a:t>utiliza para simplificar la representación de datos, eliminar la correlación entre características y reducir la dimensionalidad, manteniendo la información más relevante.</a:t>
            </a:r>
            <a:endParaRPr b="1"/>
          </a:p>
        </p:txBody>
      </p:sp>
      <p:sp>
        <p:nvSpPr>
          <p:cNvPr id="278" name="Google Shape;278;p44"/>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Análisis de Componentes Principales - PCA</a:t>
            </a:r>
            <a:endParaRPr sz="2500"/>
          </a:p>
        </p:txBody>
      </p:sp>
      <p:pic>
        <p:nvPicPr>
          <p:cNvPr id="279" name="Google Shape;279;p44"/>
          <p:cNvPicPr preferRelativeResize="0"/>
          <p:nvPr/>
        </p:nvPicPr>
        <p:blipFill>
          <a:blip r:embed="rId3">
            <a:alphaModFix/>
          </a:blip>
          <a:stretch>
            <a:fillRect/>
          </a:stretch>
        </p:blipFill>
        <p:spPr>
          <a:xfrm>
            <a:off x="4576900" y="1562813"/>
            <a:ext cx="4403100" cy="2460900"/>
          </a:xfrm>
          <a:prstGeom prst="roundRect">
            <a:avLst>
              <a:gd fmla="val 16667" name="adj"/>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5"/>
          <p:cNvSpPr txBox="1"/>
          <p:nvPr>
            <p:ph idx="1" type="subTitle"/>
          </p:nvPr>
        </p:nvSpPr>
        <p:spPr>
          <a:xfrm>
            <a:off x="95850" y="1214050"/>
            <a:ext cx="4448700" cy="35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Datos Originales: </a:t>
            </a:r>
            <a:r>
              <a:rPr lang="en" sz="1300"/>
              <a:t>Conjunto de datos original a reducir.</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Media y Centrado: </a:t>
            </a:r>
            <a:r>
              <a:rPr lang="en" sz="1300"/>
              <a:t>Restar la media para centrar los datos.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Covarianza o Matriz de Correlación: </a:t>
            </a:r>
            <a:r>
              <a:rPr lang="en" sz="1300"/>
              <a:t>Mide relaciones entre características.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Vectores y Valores Propios: </a:t>
            </a:r>
            <a:r>
              <a:rPr lang="en" sz="1300"/>
              <a:t>Componentes y su importancia.</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Selección de Componentes: </a:t>
            </a:r>
            <a:r>
              <a:rPr lang="en" sz="1300"/>
              <a:t>Elegir los más significativos.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Transformación de Datos: </a:t>
            </a:r>
            <a:r>
              <a:rPr lang="en" sz="1300"/>
              <a:t>Proyectar en nuevos componentes.</a:t>
            </a:r>
            <a:endParaRPr sz="1300"/>
          </a:p>
          <a:p>
            <a:pPr indent="0" lvl="0" marL="0" rtl="0" algn="l">
              <a:spcBef>
                <a:spcPts val="0"/>
              </a:spcBef>
              <a:spcAft>
                <a:spcPts val="0"/>
              </a:spcAft>
              <a:buNone/>
            </a:pPr>
            <a:r>
              <a:t/>
            </a:r>
            <a:endParaRPr b="1" sz="1300"/>
          </a:p>
          <a:p>
            <a:pPr indent="0" lvl="0" marL="0" rtl="0" algn="l">
              <a:spcBef>
                <a:spcPts val="0"/>
              </a:spcBef>
              <a:spcAft>
                <a:spcPts val="0"/>
              </a:spcAft>
              <a:buNone/>
            </a:pPr>
            <a:r>
              <a:rPr b="1" lang="en" sz="1300"/>
              <a:t>Varianza Explicada: </a:t>
            </a:r>
            <a:r>
              <a:rPr lang="en" sz="1300"/>
              <a:t>Cuánta varianza se conserva.</a:t>
            </a:r>
            <a:endParaRPr sz="1300"/>
          </a:p>
        </p:txBody>
      </p:sp>
      <p:sp>
        <p:nvSpPr>
          <p:cNvPr id="285" name="Google Shape;285;p45"/>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Componentes de PCA</a:t>
            </a:r>
            <a:endParaRPr sz="3100"/>
          </a:p>
        </p:txBody>
      </p:sp>
      <p:pic>
        <p:nvPicPr>
          <p:cNvPr id="286" name="Google Shape;286;p45"/>
          <p:cNvPicPr preferRelativeResize="0"/>
          <p:nvPr/>
        </p:nvPicPr>
        <p:blipFill>
          <a:blip r:embed="rId3">
            <a:alphaModFix/>
          </a:blip>
          <a:stretch>
            <a:fillRect/>
          </a:stretch>
        </p:blipFill>
        <p:spPr>
          <a:xfrm>
            <a:off x="4673000" y="1897488"/>
            <a:ext cx="4294800" cy="2147400"/>
          </a:xfrm>
          <a:prstGeom prst="roundRect">
            <a:avLst>
              <a:gd fmla="val 16667" name="adj"/>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6"/>
          <p:cNvSpPr txBox="1"/>
          <p:nvPr>
            <p:ph idx="1" type="subTitle"/>
          </p:nvPr>
        </p:nvSpPr>
        <p:spPr>
          <a:xfrm>
            <a:off x="149975" y="833050"/>
            <a:ext cx="8820600" cy="36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b="1" lang="en" sz="1200"/>
              <a:t>Centrar los Datos:</a:t>
            </a:r>
            <a:endParaRPr b="1" sz="1200"/>
          </a:p>
          <a:p>
            <a:pPr indent="-304800" lvl="1" marL="914400" rtl="0" algn="l">
              <a:spcBef>
                <a:spcPts val="0"/>
              </a:spcBef>
              <a:spcAft>
                <a:spcPts val="0"/>
              </a:spcAft>
              <a:buSzPts val="1200"/>
              <a:buChar char="○"/>
            </a:pPr>
            <a:r>
              <a:rPr lang="en" sz="1200"/>
              <a:t>Restar la media de cada característica para que los datos estén centrados en cero.</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Calcular la Matriz de Covarianza:</a:t>
            </a:r>
            <a:endParaRPr b="1" sz="1200"/>
          </a:p>
          <a:p>
            <a:pPr indent="-304800" lvl="1" marL="914400" rtl="0" algn="l">
              <a:spcBef>
                <a:spcPts val="0"/>
              </a:spcBef>
              <a:spcAft>
                <a:spcPts val="0"/>
              </a:spcAft>
              <a:buSzPts val="1200"/>
              <a:buChar char="○"/>
            </a:pPr>
            <a:r>
              <a:rPr lang="en" sz="1200"/>
              <a:t>Calcular la matriz de covarianza o la matriz de correlación de los datos centrados para medir las relaciones lineales entre las características.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Calcular los Vectores y Valores Propios:</a:t>
            </a:r>
            <a:endParaRPr b="1" sz="1200"/>
          </a:p>
          <a:p>
            <a:pPr indent="-304800" lvl="1" marL="914400" rtl="0" algn="l">
              <a:spcBef>
                <a:spcPts val="0"/>
              </a:spcBef>
              <a:spcAft>
                <a:spcPts val="0"/>
              </a:spcAft>
              <a:buSzPts val="1200"/>
              <a:buChar char="○"/>
            </a:pPr>
            <a:r>
              <a:rPr lang="en" sz="1200"/>
              <a:t>Encontrar los vectores propios (componentes principales) y los valores propios asociados a partir de la matriz de covarianza.</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Ordenar los Componentes Principales:</a:t>
            </a:r>
            <a:endParaRPr b="1" sz="1200"/>
          </a:p>
          <a:p>
            <a:pPr indent="-304800" lvl="1" marL="914400" rtl="0" algn="l">
              <a:spcBef>
                <a:spcPts val="0"/>
              </a:spcBef>
              <a:spcAft>
                <a:spcPts val="0"/>
              </a:spcAft>
              <a:buSzPts val="1200"/>
              <a:buChar char="○"/>
            </a:pPr>
            <a:r>
              <a:rPr lang="en" sz="1200"/>
              <a:t>Ordenar los componentes principales en función de sus valores propios, de mayor a menor. Esto indica su importancia relativa.</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Seleccionar los Componentes Principales:</a:t>
            </a:r>
            <a:endParaRPr b="1" sz="1200"/>
          </a:p>
          <a:p>
            <a:pPr indent="-304800" lvl="1" marL="914400" rtl="0" algn="l">
              <a:spcBef>
                <a:spcPts val="0"/>
              </a:spcBef>
              <a:spcAft>
                <a:spcPts val="0"/>
              </a:spcAft>
              <a:buSzPts val="1200"/>
              <a:buChar char="○"/>
            </a:pPr>
            <a:r>
              <a:rPr lang="en" sz="1200"/>
              <a:t>Elegir un número de componentes principales basado en cuánta varianza se desea conservar. Por lo general, se selecciona un número que capture una alta proporción de la varianza total.</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AutoNum type="arabicPeriod"/>
            </a:pPr>
            <a:r>
              <a:rPr b="1" lang="en" sz="1200"/>
              <a:t>Proyectar los Datos en el Nuevo Espacio:</a:t>
            </a:r>
            <a:endParaRPr b="1" sz="1200"/>
          </a:p>
          <a:p>
            <a:pPr indent="-304800" lvl="1" marL="914400" rtl="0" algn="l">
              <a:spcBef>
                <a:spcPts val="0"/>
              </a:spcBef>
              <a:spcAft>
                <a:spcPts val="0"/>
              </a:spcAft>
              <a:buSzPts val="1200"/>
              <a:buChar char="○"/>
            </a:pPr>
            <a:r>
              <a:rPr lang="en" sz="1200"/>
              <a:t>Proyectar los datos originales en el espacio de los componentes principales seleccionados.</a:t>
            </a:r>
            <a:endParaRPr sz="1200"/>
          </a:p>
          <a:p>
            <a:pPr indent="0" lvl="0" marL="0" rtl="0" algn="l">
              <a:spcBef>
                <a:spcPts val="0"/>
              </a:spcBef>
              <a:spcAft>
                <a:spcPts val="0"/>
              </a:spcAft>
              <a:buNone/>
            </a:pPr>
            <a:r>
              <a:t/>
            </a:r>
            <a:endParaRPr b="1" sz="1200"/>
          </a:p>
        </p:txBody>
      </p:sp>
      <p:sp>
        <p:nvSpPr>
          <p:cNvPr id="292" name="Google Shape;292;p46"/>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 PCA</a:t>
            </a:r>
            <a:endParaRPr sz="31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7"/>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de PCA</a:t>
            </a:r>
            <a:endParaRPr sz="3100"/>
          </a:p>
        </p:txBody>
      </p:sp>
      <p:pic>
        <p:nvPicPr>
          <p:cNvPr descr="Building PCA from the Ground Up. Supercharge your understanding of… | by  Harrison Hoffman | Towards Data Science" id="298" name="Google Shape;298;p47"/>
          <p:cNvPicPr preferRelativeResize="0"/>
          <p:nvPr/>
        </p:nvPicPr>
        <p:blipFill>
          <a:blip r:embed="rId3">
            <a:alphaModFix/>
          </a:blip>
          <a:stretch>
            <a:fillRect/>
          </a:stretch>
        </p:blipFill>
        <p:spPr>
          <a:xfrm>
            <a:off x="1557338" y="1019575"/>
            <a:ext cx="6029325" cy="3619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8"/>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Ejemplo</a:t>
            </a:r>
            <a:endParaRPr sz="3100"/>
          </a:p>
        </p:txBody>
      </p:sp>
      <p:pic>
        <p:nvPicPr>
          <p:cNvPr id="304" name="Google Shape;304;p48"/>
          <p:cNvPicPr preferRelativeResize="0"/>
          <p:nvPr/>
        </p:nvPicPr>
        <p:blipFill rotWithShape="1">
          <a:blip r:embed="rId3">
            <a:alphaModFix/>
          </a:blip>
          <a:srcRect b="7578" l="0" r="0" t="0"/>
          <a:stretch/>
        </p:blipFill>
        <p:spPr>
          <a:xfrm>
            <a:off x="2828400" y="1136375"/>
            <a:ext cx="3487199" cy="3529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idx="1" type="subTitle"/>
          </p:nvPr>
        </p:nvSpPr>
        <p:spPr>
          <a:xfrm>
            <a:off x="296800" y="1366450"/>
            <a:ext cx="8551200" cy="344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El objetivo principal del aprendizaje no supervisado es explorar y extraer información útil de los datos de entrada, sin tener la guía de etiquetas. Esto puede implicar diversas tareas, entre las que se incluyen:</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t>Agrupación (Clustering): </a:t>
            </a:r>
            <a:r>
              <a:rPr lang="en"/>
              <a:t>Consiste en dividir los datos en grupos o clústeres con características similares. </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t>Reducción de Dimensionalidad:</a:t>
            </a:r>
            <a:r>
              <a:rPr lang="en"/>
              <a:t> Se refiere a la técnica de reducir la cantidad de características (dimensiones) en un conjunto de datos, manteniendo la mayor cantidad posible de información relevante. </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t>Detección de Anomalías (Outlier Detection):</a:t>
            </a:r>
            <a:r>
              <a:rPr lang="en"/>
              <a:t> Identifica observaciones o puntos de datos que son atípicos o anómalos en comparación con el resto del conjunto de datos. </a:t>
            </a:r>
            <a:endParaRPr/>
          </a:p>
          <a:p>
            <a:pPr indent="0" lvl="0" marL="0" rtl="0" algn="just">
              <a:spcBef>
                <a:spcPts val="0"/>
              </a:spcBef>
              <a:spcAft>
                <a:spcPts val="0"/>
              </a:spcAft>
              <a:buNone/>
            </a:pPr>
            <a:r>
              <a:t/>
            </a:r>
            <a:endParaRPr/>
          </a:p>
        </p:txBody>
      </p:sp>
      <p:sp>
        <p:nvSpPr>
          <p:cNvPr id="137" name="Google Shape;137;p23"/>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A</a:t>
            </a:r>
            <a:r>
              <a:rPr lang="en" sz="3100"/>
              <a:t>prendizaje NO Supervisado</a:t>
            </a:r>
            <a:endParaRPr sz="3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idx="1" type="subTitle"/>
          </p:nvPr>
        </p:nvSpPr>
        <p:spPr>
          <a:xfrm>
            <a:off x="296800" y="1366450"/>
            <a:ext cx="8551200" cy="1741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Asociación de Reglas (Association Rule Mining):</a:t>
            </a:r>
            <a:r>
              <a:rPr lang="en"/>
              <a:t> Descubre patrones y relaciones de co-ocurrencia en los datos. Estos algoritmos son ampliamente utilizados en análisis de mercado, recomendaciones de productos y análisis de cestas de compra.</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t>Generación de Datos:</a:t>
            </a:r>
            <a:r>
              <a:rPr lang="en"/>
              <a:t> Se utilizan modelos generativos para crear nuevos datos que sigan las mismas distribuciones y estructuras de los datos de entrenamiento.</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
        <p:nvSpPr>
          <p:cNvPr id="143" name="Google Shape;143;p24"/>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Aprendizaje NO Supervisado</a:t>
            </a:r>
            <a:endParaRPr sz="3100"/>
          </a:p>
        </p:txBody>
      </p:sp>
      <p:pic>
        <p:nvPicPr>
          <p:cNvPr id="144" name="Google Shape;144;p24"/>
          <p:cNvPicPr preferRelativeResize="0"/>
          <p:nvPr/>
        </p:nvPicPr>
        <p:blipFill>
          <a:blip r:embed="rId3">
            <a:alphaModFix/>
          </a:blip>
          <a:stretch>
            <a:fillRect/>
          </a:stretch>
        </p:blipFill>
        <p:spPr>
          <a:xfrm>
            <a:off x="1239475" y="3107950"/>
            <a:ext cx="2253149" cy="1730751"/>
          </a:xfrm>
          <a:prstGeom prst="rect">
            <a:avLst/>
          </a:prstGeom>
          <a:noFill/>
          <a:ln>
            <a:noFill/>
          </a:ln>
        </p:spPr>
      </p:pic>
      <p:pic>
        <p:nvPicPr>
          <p:cNvPr id="145" name="Google Shape;145;p24"/>
          <p:cNvPicPr preferRelativeResize="0"/>
          <p:nvPr/>
        </p:nvPicPr>
        <p:blipFill>
          <a:blip r:embed="rId4">
            <a:alphaModFix/>
          </a:blip>
          <a:stretch>
            <a:fillRect/>
          </a:stretch>
        </p:blipFill>
        <p:spPr>
          <a:xfrm>
            <a:off x="4549699" y="3107950"/>
            <a:ext cx="3687062" cy="1730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idx="1" type="subTitle"/>
          </p:nvPr>
        </p:nvSpPr>
        <p:spPr>
          <a:xfrm>
            <a:off x="167650" y="1442650"/>
            <a:ext cx="8809500" cy="33267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AutoNum type="arabicPeriod"/>
            </a:pPr>
            <a:r>
              <a:rPr b="1" lang="en" sz="1400"/>
              <a:t>Recopilación de Datos:</a:t>
            </a:r>
            <a:r>
              <a:rPr lang="en" sz="1400"/>
              <a:t> Adquisición de datos no etiquetados.</a:t>
            </a:r>
            <a:endParaRPr sz="1400"/>
          </a:p>
          <a:p>
            <a:pPr indent="-317500" lvl="0" marL="457200" rtl="0" algn="just">
              <a:lnSpc>
                <a:spcPct val="150000"/>
              </a:lnSpc>
              <a:spcBef>
                <a:spcPts val="0"/>
              </a:spcBef>
              <a:spcAft>
                <a:spcPts val="0"/>
              </a:spcAft>
              <a:buSzPts val="1400"/>
              <a:buAutoNum type="arabicPeriod"/>
            </a:pPr>
            <a:r>
              <a:rPr b="1" lang="en" sz="1400"/>
              <a:t>Preprocesamiento de Datos: </a:t>
            </a:r>
            <a:r>
              <a:rPr lang="en" sz="1400"/>
              <a:t>Limpieza y transformación de datos.</a:t>
            </a:r>
            <a:endParaRPr sz="1400"/>
          </a:p>
          <a:p>
            <a:pPr indent="-317500" lvl="0" marL="457200" rtl="0" algn="just">
              <a:lnSpc>
                <a:spcPct val="150000"/>
              </a:lnSpc>
              <a:spcBef>
                <a:spcPts val="0"/>
              </a:spcBef>
              <a:spcAft>
                <a:spcPts val="0"/>
              </a:spcAft>
              <a:buSzPts val="1400"/>
              <a:buAutoNum type="arabicPeriod"/>
            </a:pPr>
            <a:r>
              <a:rPr b="1" lang="en" sz="1400"/>
              <a:t>Selección del Algoritmo:</a:t>
            </a:r>
            <a:r>
              <a:rPr lang="en" sz="1400"/>
              <a:t> Elegir el método apropiado.</a:t>
            </a:r>
            <a:endParaRPr sz="1400"/>
          </a:p>
          <a:p>
            <a:pPr indent="-317500" lvl="0" marL="457200" rtl="0" algn="just">
              <a:lnSpc>
                <a:spcPct val="150000"/>
              </a:lnSpc>
              <a:spcBef>
                <a:spcPts val="0"/>
              </a:spcBef>
              <a:spcAft>
                <a:spcPts val="0"/>
              </a:spcAft>
              <a:buSzPts val="1400"/>
              <a:buAutoNum type="arabicPeriod"/>
            </a:pPr>
            <a:r>
              <a:rPr b="1" lang="en" sz="1400"/>
              <a:t>Entrenamiento del Modelo:</a:t>
            </a:r>
            <a:r>
              <a:rPr lang="en" sz="1400"/>
              <a:t> Sin etiquetas, aprendizaje no supervisado.</a:t>
            </a:r>
            <a:endParaRPr sz="1400"/>
          </a:p>
          <a:p>
            <a:pPr indent="-317500" lvl="0" marL="457200" rtl="0" algn="just">
              <a:lnSpc>
                <a:spcPct val="150000"/>
              </a:lnSpc>
              <a:spcBef>
                <a:spcPts val="0"/>
              </a:spcBef>
              <a:spcAft>
                <a:spcPts val="0"/>
              </a:spcAft>
              <a:buSzPts val="1400"/>
              <a:buAutoNum type="arabicPeriod"/>
            </a:pPr>
            <a:r>
              <a:rPr b="1" lang="en" sz="1400"/>
              <a:t>Aplicación del Algoritmo:</a:t>
            </a:r>
            <a:r>
              <a:rPr lang="en" sz="1400"/>
              <a:t> Realizar la tarea deseada.</a:t>
            </a:r>
            <a:endParaRPr sz="1400"/>
          </a:p>
          <a:p>
            <a:pPr indent="-317500" lvl="0" marL="457200" rtl="0" algn="just">
              <a:lnSpc>
                <a:spcPct val="150000"/>
              </a:lnSpc>
              <a:spcBef>
                <a:spcPts val="0"/>
              </a:spcBef>
              <a:spcAft>
                <a:spcPts val="0"/>
              </a:spcAft>
              <a:buSzPts val="1400"/>
              <a:buAutoNum type="arabicPeriod"/>
            </a:pPr>
            <a:r>
              <a:rPr b="1" lang="en" sz="1400"/>
              <a:t>Evaluación del Resultado: </a:t>
            </a:r>
            <a:r>
              <a:rPr lang="en" sz="1400"/>
              <a:t>Evaluar resultados según objetivos.</a:t>
            </a:r>
            <a:endParaRPr sz="1400"/>
          </a:p>
          <a:p>
            <a:pPr indent="-317500" lvl="0" marL="457200" rtl="0" algn="just">
              <a:lnSpc>
                <a:spcPct val="150000"/>
              </a:lnSpc>
              <a:spcBef>
                <a:spcPts val="0"/>
              </a:spcBef>
              <a:spcAft>
                <a:spcPts val="0"/>
              </a:spcAft>
              <a:buClr>
                <a:schemeClr val="accent5"/>
              </a:buClr>
              <a:buSzPts val="1400"/>
              <a:buAutoNum type="arabicPeriod"/>
            </a:pPr>
            <a:r>
              <a:rPr b="1" lang="en" sz="1400">
                <a:solidFill>
                  <a:schemeClr val="accent5"/>
                </a:solidFill>
              </a:rPr>
              <a:t>Interpretación de Resultados:</a:t>
            </a:r>
            <a:r>
              <a:rPr lang="en" sz="1400">
                <a:solidFill>
                  <a:schemeClr val="accent5"/>
                </a:solidFill>
              </a:rPr>
              <a:t> Comprender patrones y estructuras.</a:t>
            </a:r>
            <a:endParaRPr sz="1400">
              <a:solidFill>
                <a:schemeClr val="accent5"/>
              </a:solidFill>
            </a:endParaRPr>
          </a:p>
          <a:p>
            <a:pPr indent="-317500" lvl="0" marL="457200" rtl="0" algn="just">
              <a:lnSpc>
                <a:spcPct val="150000"/>
              </a:lnSpc>
              <a:spcBef>
                <a:spcPts val="0"/>
              </a:spcBef>
              <a:spcAft>
                <a:spcPts val="0"/>
              </a:spcAft>
              <a:buSzPts val="1400"/>
              <a:buAutoNum type="arabicPeriod"/>
            </a:pPr>
            <a:r>
              <a:rPr b="1" lang="en" sz="1400"/>
              <a:t>Ajuste y Optimización:</a:t>
            </a:r>
            <a:r>
              <a:rPr lang="en" sz="1400"/>
              <a:t> Mejorar iterativamente.</a:t>
            </a:r>
            <a:endParaRPr sz="1400"/>
          </a:p>
          <a:p>
            <a:pPr indent="-317500" lvl="0" marL="457200" rtl="0" algn="just">
              <a:lnSpc>
                <a:spcPct val="150000"/>
              </a:lnSpc>
              <a:spcBef>
                <a:spcPts val="0"/>
              </a:spcBef>
              <a:spcAft>
                <a:spcPts val="0"/>
              </a:spcAft>
              <a:buSzPts val="1400"/>
              <a:buAutoNum type="arabicPeriod"/>
            </a:pPr>
            <a:r>
              <a:rPr b="1" lang="en" sz="1400"/>
              <a:t>Aplicación en el Mundo Real:</a:t>
            </a:r>
            <a:r>
              <a:rPr lang="en" sz="1400"/>
              <a:t> Utilizar hallazgos en situaciones prácticas.</a:t>
            </a:r>
            <a:endParaRPr sz="1400"/>
          </a:p>
        </p:txBody>
      </p:sp>
      <p:sp>
        <p:nvSpPr>
          <p:cNvPr id="151" name="Google Shape;151;p25"/>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Pasos para Aprendizaje </a:t>
            </a:r>
            <a:endParaRPr sz="3100"/>
          </a:p>
          <a:p>
            <a:pPr indent="0" lvl="0" marL="0" rtl="0" algn="ctr">
              <a:spcBef>
                <a:spcPts val="0"/>
              </a:spcBef>
              <a:spcAft>
                <a:spcPts val="0"/>
              </a:spcAft>
              <a:buNone/>
            </a:pPr>
            <a:r>
              <a:rPr lang="en" sz="3100"/>
              <a:t>No Supervisado</a:t>
            </a:r>
            <a:endParaRPr sz="3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408450" y="3712800"/>
            <a:ext cx="8555100" cy="115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¿Cómo generamos clases o segmentos?</a:t>
            </a:r>
            <a:endParaRPr sz="3000"/>
          </a:p>
        </p:txBody>
      </p:sp>
      <p:sp>
        <p:nvSpPr>
          <p:cNvPr id="157" name="Google Shape;157;p26"/>
          <p:cNvSpPr txBox="1"/>
          <p:nvPr>
            <p:ph idx="2" type="title"/>
          </p:nvPr>
        </p:nvSpPr>
        <p:spPr>
          <a:xfrm>
            <a:off x="408450" y="3263925"/>
            <a:ext cx="7973700" cy="66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Problemas de agrupación</a:t>
            </a:r>
            <a:endParaRPr sz="3000"/>
          </a:p>
        </p:txBody>
      </p:sp>
      <p:pic>
        <p:nvPicPr>
          <p:cNvPr id="158" name="Google Shape;158;p26"/>
          <p:cNvPicPr preferRelativeResize="0"/>
          <p:nvPr/>
        </p:nvPicPr>
        <p:blipFill>
          <a:blip r:embed="rId3">
            <a:alphaModFix/>
          </a:blip>
          <a:stretch>
            <a:fillRect/>
          </a:stretch>
        </p:blipFill>
        <p:spPr>
          <a:xfrm>
            <a:off x="3287125" y="389950"/>
            <a:ext cx="2797750" cy="2797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¿Por qué se llama agrupación?</a:t>
            </a:r>
            <a:endParaRPr sz="3100"/>
          </a:p>
        </p:txBody>
      </p:sp>
      <p:sp>
        <p:nvSpPr>
          <p:cNvPr id="164" name="Google Shape;164;p27"/>
          <p:cNvSpPr txBox="1"/>
          <p:nvPr/>
        </p:nvSpPr>
        <p:spPr>
          <a:xfrm>
            <a:off x="197825" y="995950"/>
            <a:ext cx="5900700" cy="38427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en" sz="1200">
                <a:latin typeface="Roboto"/>
                <a:ea typeface="Roboto"/>
                <a:cs typeface="Roboto"/>
                <a:sym typeface="Roboto"/>
              </a:rPr>
              <a:t>El término "agrupación" en el contexto del aprendizaje automático se refiere a una técnica que tiene como objetivo </a:t>
            </a:r>
            <a:r>
              <a:rPr b="1" lang="en" sz="1200">
                <a:latin typeface="Roboto"/>
                <a:ea typeface="Roboto"/>
                <a:cs typeface="Roboto"/>
                <a:sym typeface="Roboto"/>
              </a:rPr>
              <a:t>dividir un conjunto de datos en grupos o clústeres</a:t>
            </a:r>
            <a:r>
              <a:rPr lang="en" sz="1200">
                <a:latin typeface="Roboto"/>
                <a:ea typeface="Roboto"/>
                <a:cs typeface="Roboto"/>
                <a:sym typeface="Roboto"/>
              </a:rPr>
              <a:t>, de tal manera que los elementos dentro de un mismo grupo sean más similares entre sí que con los elementos de otros grupos. </a:t>
            </a:r>
            <a:r>
              <a:rPr b="1" lang="en" sz="1200">
                <a:latin typeface="Roboto"/>
                <a:ea typeface="Roboto"/>
                <a:cs typeface="Roboto"/>
                <a:sym typeface="Roboto"/>
              </a:rPr>
              <a:t>Esta técnica se llama "agrupación" porque su principal objetivo es agrupar o reunir observaciones o datos similares en subconjuntos.</a:t>
            </a:r>
            <a:endParaRPr b="1" sz="1200">
              <a:latin typeface="Roboto"/>
              <a:ea typeface="Roboto"/>
              <a:cs typeface="Roboto"/>
              <a:sym typeface="Roboto"/>
            </a:endParaRPr>
          </a:p>
          <a:p>
            <a:pPr indent="0" lvl="0" marL="0" rtl="0" algn="just">
              <a:spcBef>
                <a:spcPts val="0"/>
              </a:spcBef>
              <a:spcAft>
                <a:spcPts val="0"/>
              </a:spcAft>
              <a:buNone/>
            </a:pPr>
            <a:r>
              <a:t/>
            </a:r>
            <a:endParaRPr sz="1200">
              <a:latin typeface="Roboto"/>
              <a:ea typeface="Roboto"/>
              <a:cs typeface="Roboto"/>
              <a:sym typeface="Roboto"/>
            </a:endParaRPr>
          </a:p>
          <a:p>
            <a:pPr indent="0" lvl="0" marL="0" rtl="0" algn="just">
              <a:spcBef>
                <a:spcPts val="0"/>
              </a:spcBef>
              <a:spcAft>
                <a:spcPts val="0"/>
              </a:spcAft>
              <a:buNone/>
            </a:pPr>
            <a:r>
              <a:rPr lang="en" sz="1200">
                <a:latin typeface="Roboto"/>
                <a:ea typeface="Roboto"/>
                <a:cs typeface="Roboto"/>
                <a:sym typeface="Roboto"/>
              </a:rPr>
              <a:t>La razón detrás de la denominación de "agrupación" radica en el proceso de reunir </a:t>
            </a:r>
            <a:r>
              <a:rPr b="1" lang="en" sz="1200">
                <a:latin typeface="Roboto"/>
                <a:ea typeface="Roboto"/>
                <a:cs typeface="Roboto"/>
                <a:sym typeface="Roboto"/>
              </a:rPr>
              <a:t>datos similares para simplificar su análisis y comprensión.</a:t>
            </a:r>
            <a:r>
              <a:rPr lang="en" sz="1200">
                <a:latin typeface="Roboto"/>
                <a:ea typeface="Roboto"/>
                <a:cs typeface="Roboto"/>
                <a:sym typeface="Roboto"/>
              </a:rPr>
              <a:t> Al agrupar datos, se pueden identificar patrones y estructuras dentro de un conjunto de datos, lo que facilita la toma de decisiones, la segmentación de clientes, la organización de datos y muchas otras aplicaciones. La agrupación es una técnica fundamental en el aprendizaje no supervisado y se utiliza en una amplia variedad de campos, desde la minería de datos hasta la biología y la inteligencia artificial.</a:t>
            </a:r>
            <a:endParaRPr sz="1200">
              <a:latin typeface="Roboto"/>
              <a:ea typeface="Roboto"/>
              <a:cs typeface="Roboto"/>
              <a:sym typeface="Roboto"/>
            </a:endParaRPr>
          </a:p>
          <a:p>
            <a:pPr indent="0" lvl="0" marL="0" rtl="0" algn="just">
              <a:spcBef>
                <a:spcPts val="0"/>
              </a:spcBef>
              <a:spcAft>
                <a:spcPts val="0"/>
              </a:spcAft>
              <a:buNone/>
            </a:pPr>
            <a:r>
              <a:t/>
            </a:r>
            <a:endParaRPr sz="1200">
              <a:latin typeface="Roboto"/>
              <a:ea typeface="Roboto"/>
              <a:cs typeface="Roboto"/>
              <a:sym typeface="Roboto"/>
            </a:endParaRPr>
          </a:p>
        </p:txBody>
      </p:sp>
      <p:grpSp>
        <p:nvGrpSpPr>
          <p:cNvPr id="165" name="Google Shape;165;p27"/>
          <p:cNvGrpSpPr/>
          <p:nvPr/>
        </p:nvGrpSpPr>
        <p:grpSpPr>
          <a:xfrm>
            <a:off x="6228777" y="996462"/>
            <a:ext cx="2613886" cy="3765987"/>
            <a:chOff x="6228777" y="1072662"/>
            <a:chExt cx="2613886" cy="3765987"/>
          </a:xfrm>
        </p:grpSpPr>
        <p:pic>
          <p:nvPicPr>
            <p:cNvPr id="166" name="Google Shape;166;p27"/>
            <p:cNvPicPr preferRelativeResize="0"/>
            <p:nvPr/>
          </p:nvPicPr>
          <p:blipFill rotWithShape="1">
            <a:blip r:embed="rId3">
              <a:alphaModFix/>
            </a:blip>
            <a:srcRect b="81776" l="10053" r="19692" t="0"/>
            <a:stretch/>
          </p:blipFill>
          <p:spPr>
            <a:xfrm>
              <a:off x="6228777" y="1072662"/>
              <a:ext cx="2613886" cy="314987"/>
            </a:xfrm>
            <a:prstGeom prst="rect">
              <a:avLst/>
            </a:prstGeom>
            <a:noFill/>
            <a:ln>
              <a:noFill/>
            </a:ln>
          </p:spPr>
        </p:pic>
        <p:pic>
          <p:nvPicPr>
            <p:cNvPr id="167" name="Google Shape;167;p27"/>
            <p:cNvPicPr preferRelativeResize="0"/>
            <p:nvPr/>
          </p:nvPicPr>
          <p:blipFill rotWithShape="1">
            <a:blip r:embed="rId3">
              <a:alphaModFix/>
            </a:blip>
            <a:srcRect b="2068" l="48060" r="2079" t="15856"/>
            <a:stretch/>
          </p:blipFill>
          <p:spPr>
            <a:xfrm>
              <a:off x="6462450" y="3197175"/>
              <a:ext cx="2146552" cy="1641474"/>
            </a:xfrm>
            <a:prstGeom prst="rect">
              <a:avLst/>
            </a:prstGeom>
            <a:noFill/>
            <a:ln>
              <a:noFill/>
            </a:ln>
          </p:spPr>
        </p:pic>
        <p:pic>
          <p:nvPicPr>
            <p:cNvPr id="168" name="Google Shape;168;p27"/>
            <p:cNvPicPr preferRelativeResize="0"/>
            <p:nvPr/>
          </p:nvPicPr>
          <p:blipFill rotWithShape="1">
            <a:blip r:embed="rId3">
              <a:alphaModFix/>
            </a:blip>
            <a:srcRect b="0" l="0" r="51085" t="15583"/>
            <a:stretch/>
          </p:blipFill>
          <p:spPr>
            <a:xfrm>
              <a:off x="6469750" y="1440713"/>
              <a:ext cx="2131949" cy="1709224"/>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581675" y="260575"/>
            <a:ext cx="79590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Algoritmos de Agrupación</a:t>
            </a:r>
            <a:endParaRPr sz="3100"/>
          </a:p>
        </p:txBody>
      </p:sp>
      <p:sp>
        <p:nvSpPr>
          <p:cNvPr id="174" name="Google Shape;174;p28"/>
          <p:cNvSpPr txBox="1"/>
          <p:nvPr/>
        </p:nvSpPr>
        <p:spPr>
          <a:xfrm>
            <a:off x="197825" y="995950"/>
            <a:ext cx="5173800" cy="38427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K-Means</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Agrupamiento Jerárquico (Hierarchical Clustering)</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DBSCAN (Density-Based Spatial Clustering of Applications with Noise)</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Mean Shift</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Gaussian Mixture Model (GMM)</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Birch (Balanced Iterative Reducing and Clustering using Hierarchies)</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Agglomerative Clustering</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OPTICS (Ordering Points To Identify the Clustering Structure)</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Spectral Clustering</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Self-Organizing Maps (SOM)</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Affinity Propagation</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Fuzzy C-Means (FCM)</a:t>
            </a:r>
            <a:endParaRPr b="1" sz="1100">
              <a:latin typeface="Roboto"/>
              <a:ea typeface="Roboto"/>
              <a:cs typeface="Roboto"/>
              <a:sym typeface="Roboto"/>
            </a:endParaRPr>
          </a:p>
          <a:p>
            <a:pPr indent="-298450" lvl="0" marL="457200" rtl="0" algn="l">
              <a:lnSpc>
                <a:spcPct val="150000"/>
              </a:lnSpc>
              <a:spcBef>
                <a:spcPts val="0"/>
              </a:spcBef>
              <a:spcAft>
                <a:spcPts val="0"/>
              </a:spcAft>
              <a:buSzPts val="1100"/>
              <a:buFont typeface="Roboto"/>
              <a:buChar char="●"/>
            </a:pPr>
            <a:r>
              <a:rPr b="1" lang="en" sz="1100">
                <a:latin typeface="Roboto"/>
                <a:ea typeface="Roboto"/>
                <a:cs typeface="Roboto"/>
                <a:sym typeface="Roboto"/>
              </a:rPr>
              <a:t>Ward's Method</a:t>
            </a:r>
            <a:endParaRPr b="1" sz="1100">
              <a:latin typeface="Roboto"/>
              <a:ea typeface="Roboto"/>
              <a:cs typeface="Roboto"/>
              <a:sym typeface="Roboto"/>
            </a:endParaRPr>
          </a:p>
          <a:p>
            <a:pPr indent="-228600" lvl="0" marL="171450" rtl="0" algn="l">
              <a:spcBef>
                <a:spcPts val="0"/>
              </a:spcBef>
              <a:spcAft>
                <a:spcPts val="0"/>
              </a:spcAft>
              <a:buNone/>
            </a:pPr>
            <a:r>
              <a:t/>
            </a:r>
            <a:endParaRPr sz="700">
              <a:latin typeface="Roboto"/>
              <a:ea typeface="Roboto"/>
              <a:cs typeface="Roboto"/>
              <a:sym typeface="Roboto"/>
            </a:endParaRPr>
          </a:p>
        </p:txBody>
      </p:sp>
      <p:pic>
        <p:nvPicPr>
          <p:cNvPr id="175" name="Google Shape;175;p28"/>
          <p:cNvPicPr preferRelativeResize="0"/>
          <p:nvPr/>
        </p:nvPicPr>
        <p:blipFill>
          <a:blip r:embed="rId3">
            <a:alphaModFix/>
          </a:blip>
          <a:stretch>
            <a:fillRect/>
          </a:stretch>
        </p:blipFill>
        <p:spPr>
          <a:xfrm>
            <a:off x="5371625" y="1438613"/>
            <a:ext cx="3467576" cy="295737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idx="1" type="subTitle"/>
          </p:nvPr>
        </p:nvSpPr>
        <p:spPr>
          <a:xfrm>
            <a:off x="576375" y="1214050"/>
            <a:ext cx="3859800" cy="30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El algoritmo K-Means es una técnica de agrupación que </a:t>
            </a:r>
            <a:r>
              <a:rPr b="1" lang="en"/>
              <a:t>divide un conjunto de datos en k clústeres</a:t>
            </a:r>
            <a:r>
              <a:rPr lang="en"/>
              <a:t>, donde k es un número predefinido. El objetivo es asignar cada punto de datos al clúster más cercano, de tal manera que los puntos </a:t>
            </a:r>
            <a:r>
              <a:rPr b="1" lang="en"/>
              <a:t>dentro de un mismo clúster sean más similares entre sí</a:t>
            </a:r>
            <a:r>
              <a:rPr lang="en"/>
              <a:t> que con los puntos en otros clústeres. El algoritmo itera para encontrar centroides que representen el centro de cada clúster y re-asigna los puntos de datos hasta que la asignación converja.</a:t>
            </a:r>
            <a:endParaRPr b="1"/>
          </a:p>
        </p:txBody>
      </p:sp>
      <p:sp>
        <p:nvSpPr>
          <p:cNvPr id="181" name="Google Shape;181;p29"/>
          <p:cNvSpPr txBox="1"/>
          <p:nvPr>
            <p:ph type="title"/>
          </p:nvPr>
        </p:nvSpPr>
        <p:spPr>
          <a:xfrm>
            <a:off x="331075" y="260575"/>
            <a:ext cx="84603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K-Medias / K-Means</a:t>
            </a:r>
            <a:endParaRPr sz="3100"/>
          </a:p>
        </p:txBody>
      </p:sp>
      <p:pic>
        <p:nvPicPr>
          <p:cNvPr id="182" name="Google Shape;182;p29"/>
          <p:cNvPicPr preferRelativeResize="0"/>
          <p:nvPr/>
        </p:nvPicPr>
        <p:blipFill>
          <a:blip r:embed="rId3">
            <a:alphaModFix/>
          </a:blip>
          <a:stretch>
            <a:fillRect/>
          </a:stretch>
        </p:blipFill>
        <p:spPr>
          <a:xfrm>
            <a:off x="4559450" y="1619063"/>
            <a:ext cx="4402974" cy="223828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irtual office meeting by Slidesgo">
  <a:themeElements>
    <a:clrScheme name="Simple Light">
      <a:dk1>
        <a:srgbClr val="313445"/>
      </a:dk1>
      <a:lt1>
        <a:srgbClr val="FFFFFF"/>
      </a:lt1>
      <a:dk2>
        <a:srgbClr val="545E66"/>
      </a:dk2>
      <a:lt2>
        <a:srgbClr val="F0F3F4"/>
      </a:lt2>
      <a:accent1>
        <a:srgbClr val="623A6C"/>
      </a:accent1>
      <a:accent2>
        <a:srgbClr val="545E66"/>
      </a:accent2>
      <a:accent3>
        <a:srgbClr val="879EAF"/>
      </a:accent3>
      <a:accent4>
        <a:srgbClr val="E79C82"/>
      </a:accent4>
      <a:accent5>
        <a:srgbClr val="E06F85"/>
      </a:accent5>
      <a:accent6>
        <a:srgbClr val="B04C7A"/>
      </a:accent6>
      <a:hlink>
        <a:srgbClr val="545E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